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notesMasterIdLst>
    <p:notesMasterId r:id="rId40"/>
  </p:notesMasterIdLst>
  <p:handoutMasterIdLst>
    <p:handoutMasterId r:id="rId41"/>
  </p:handoutMasterIdLst>
  <p:sldIdLst>
    <p:sldId id="256" r:id="rId2"/>
    <p:sldId id="273" r:id="rId3"/>
    <p:sldId id="292" r:id="rId4"/>
    <p:sldId id="293" r:id="rId5"/>
    <p:sldId id="307" r:id="rId6"/>
    <p:sldId id="294" r:id="rId7"/>
    <p:sldId id="308" r:id="rId8"/>
    <p:sldId id="305" r:id="rId9"/>
    <p:sldId id="309" r:id="rId10"/>
    <p:sldId id="290" r:id="rId11"/>
    <p:sldId id="310" r:id="rId12"/>
    <p:sldId id="311" r:id="rId13"/>
    <p:sldId id="312" r:id="rId14"/>
    <p:sldId id="313" r:id="rId15"/>
    <p:sldId id="317" r:id="rId16"/>
    <p:sldId id="302" r:id="rId17"/>
    <p:sldId id="303" r:id="rId18"/>
    <p:sldId id="315" r:id="rId19"/>
    <p:sldId id="314" r:id="rId20"/>
    <p:sldId id="304" r:id="rId21"/>
    <p:sldId id="306" r:id="rId22"/>
    <p:sldId id="283" r:id="rId23"/>
    <p:sldId id="288" r:id="rId24"/>
    <p:sldId id="316" r:id="rId25"/>
    <p:sldId id="322" r:id="rId26"/>
    <p:sldId id="285" r:id="rId27"/>
    <p:sldId id="297" r:id="rId28"/>
    <p:sldId id="286" r:id="rId29"/>
    <p:sldId id="299" r:id="rId30"/>
    <p:sldId id="287" r:id="rId31"/>
    <p:sldId id="301" r:id="rId32"/>
    <p:sldId id="318" r:id="rId33"/>
    <p:sldId id="319" r:id="rId34"/>
    <p:sldId id="320" r:id="rId35"/>
    <p:sldId id="321" r:id="rId36"/>
    <p:sldId id="324" r:id="rId37"/>
    <p:sldId id="323" r:id="rId38"/>
    <p:sldId id="282" r:id="rId3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62309" autoAdjust="0"/>
  </p:normalViewPr>
  <p:slideViewPr>
    <p:cSldViewPr>
      <p:cViewPr varScale="1">
        <p:scale>
          <a:sx n="72" d="100"/>
          <a:sy n="72" d="100"/>
        </p:scale>
        <p:origin x="270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7A0C571-6C2A-49CA-B70B-DE584A8FA31E}" type="datetimeFigureOut">
              <a:rPr lang="en-US" smtClean="0"/>
              <a:pPr/>
              <a:t>1/24/2020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1D0B178-A158-4CD5-98EB-AAAB0ECAF6C5}" type="slidenum">
              <a:rPr lang="en-US" smtClean="0"/>
              <a:pPr/>
              <a:t>‹#›</a:t>
            </a:fld>
            <a:endParaRPr lang="en-US" dirty="0"/>
          </a:p>
        </p:txBody>
      </p:sp>
    </p:spTree>
    <p:extLst>
      <p:ext uri="{BB962C8B-B14F-4D97-AF65-F5344CB8AC3E}">
        <p14:creationId xmlns:p14="http://schemas.microsoft.com/office/powerpoint/2010/main" val="1795646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E8A882C-FEE1-49D7-BF96-CD64A7BB27A3}"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5018084-8014-4FCE-B5D5-01ECFCD77790}" type="slidenum">
              <a:rPr lang="en-US" smtClean="0"/>
              <a:pPr/>
              <a:t>‹#›</a:t>
            </a:fld>
            <a:endParaRPr lang="en-US" dirty="0"/>
          </a:p>
        </p:txBody>
      </p:sp>
    </p:spTree>
    <p:extLst>
      <p:ext uri="{BB962C8B-B14F-4D97-AF65-F5344CB8AC3E}">
        <p14:creationId xmlns:p14="http://schemas.microsoft.com/office/powerpoint/2010/main" val="36922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2</a:t>
            </a:fld>
            <a:endParaRPr lang="en-US" dirty="0"/>
          </a:p>
        </p:txBody>
      </p:sp>
    </p:spTree>
    <p:extLst>
      <p:ext uri="{BB962C8B-B14F-4D97-AF65-F5344CB8AC3E}">
        <p14:creationId xmlns:p14="http://schemas.microsoft.com/office/powerpoint/2010/main" val="3774350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018084-8014-4FCE-B5D5-01ECFCD77790}" type="slidenum">
              <a:rPr lang="en-US" smtClean="0"/>
              <a:pPr/>
              <a:t>22</a:t>
            </a:fld>
            <a:endParaRPr lang="en-US" dirty="0"/>
          </a:p>
        </p:txBody>
      </p:sp>
    </p:spTree>
    <p:extLst>
      <p:ext uri="{BB962C8B-B14F-4D97-AF65-F5344CB8AC3E}">
        <p14:creationId xmlns:p14="http://schemas.microsoft.com/office/powerpoint/2010/main" val="1655932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018084-8014-4FCE-B5D5-01ECFCD77790}" type="slidenum">
              <a:rPr lang="en-US" smtClean="0"/>
              <a:pPr/>
              <a:t>23</a:t>
            </a:fld>
            <a:endParaRPr lang="en-US" dirty="0"/>
          </a:p>
        </p:txBody>
      </p:sp>
    </p:spTree>
    <p:extLst>
      <p:ext uri="{BB962C8B-B14F-4D97-AF65-F5344CB8AC3E}">
        <p14:creationId xmlns:p14="http://schemas.microsoft.com/office/powerpoint/2010/main" val="3304538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27</a:t>
            </a:fld>
            <a:endParaRPr lang="en-US" dirty="0"/>
          </a:p>
        </p:txBody>
      </p:sp>
    </p:spTree>
    <p:extLst>
      <p:ext uri="{BB962C8B-B14F-4D97-AF65-F5344CB8AC3E}">
        <p14:creationId xmlns:p14="http://schemas.microsoft.com/office/powerpoint/2010/main" val="2022071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018084-8014-4FCE-B5D5-01ECFCD77790}" type="slidenum">
              <a:rPr lang="en-US" smtClean="0"/>
              <a:pPr/>
              <a:t>29</a:t>
            </a:fld>
            <a:endParaRPr lang="en-US" dirty="0"/>
          </a:p>
        </p:txBody>
      </p:sp>
    </p:spTree>
    <p:extLst>
      <p:ext uri="{BB962C8B-B14F-4D97-AF65-F5344CB8AC3E}">
        <p14:creationId xmlns:p14="http://schemas.microsoft.com/office/powerpoint/2010/main" val="1358746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31</a:t>
            </a:fld>
            <a:endParaRPr lang="en-US" dirty="0"/>
          </a:p>
        </p:txBody>
      </p:sp>
    </p:spTree>
    <p:extLst>
      <p:ext uri="{BB962C8B-B14F-4D97-AF65-F5344CB8AC3E}">
        <p14:creationId xmlns:p14="http://schemas.microsoft.com/office/powerpoint/2010/main" val="1900575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35</a:t>
            </a:fld>
            <a:endParaRPr lang="en-US" dirty="0"/>
          </a:p>
        </p:txBody>
      </p:sp>
    </p:spTree>
    <p:extLst>
      <p:ext uri="{BB962C8B-B14F-4D97-AF65-F5344CB8AC3E}">
        <p14:creationId xmlns:p14="http://schemas.microsoft.com/office/powerpoint/2010/main" val="2165642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37</a:t>
            </a:fld>
            <a:endParaRPr lang="en-US" dirty="0"/>
          </a:p>
        </p:txBody>
      </p:sp>
    </p:spTree>
    <p:extLst>
      <p:ext uri="{BB962C8B-B14F-4D97-AF65-F5344CB8AC3E}">
        <p14:creationId xmlns:p14="http://schemas.microsoft.com/office/powerpoint/2010/main" val="31502184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018084-8014-4FCE-B5D5-01ECFCD77790}" type="slidenum">
              <a:rPr lang="en-US" smtClean="0"/>
              <a:pPr/>
              <a:t>38</a:t>
            </a:fld>
            <a:endParaRPr lang="en-US" dirty="0"/>
          </a:p>
        </p:txBody>
      </p:sp>
    </p:spTree>
    <p:extLst>
      <p:ext uri="{BB962C8B-B14F-4D97-AF65-F5344CB8AC3E}">
        <p14:creationId xmlns:p14="http://schemas.microsoft.com/office/powerpoint/2010/main" val="1985918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Packaging redesign project to separate out undergraduate careers to reduce the complexities of how current the current packaging process was built.  </a:t>
            </a:r>
          </a:p>
          <a:p>
            <a:r>
              <a:rPr lang="en-US" dirty="0"/>
              <a:t>This will assist with troubleshooting issues with packaging and transition much of the set-up to be done by SFS versus ES.  </a:t>
            </a:r>
          </a:p>
          <a:p>
            <a:r>
              <a:rPr lang="en-US" dirty="0"/>
              <a:t>Plan is for there to be a snapshot page for staff to see what criteria (EFC, MFI, Residency, Career, </a:t>
            </a:r>
            <a:r>
              <a:rPr lang="en-US" dirty="0" err="1"/>
              <a:t>etc</a:t>
            </a:r>
            <a:r>
              <a:rPr lang="en-US" dirty="0"/>
              <a:t>) was used when student was packaged</a:t>
            </a:r>
          </a:p>
          <a:p>
            <a:endParaRPr lang="en-US" dirty="0"/>
          </a:p>
        </p:txBody>
      </p:sp>
      <p:sp>
        <p:nvSpPr>
          <p:cNvPr id="4" name="Slide Number Placeholder 3"/>
          <p:cNvSpPr>
            <a:spLocks noGrp="1"/>
          </p:cNvSpPr>
          <p:nvPr>
            <p:ph type="sldNum" sz="quarter" idx="10"/>
          </p:nvPr>
        </p:nvSpPr>
        <p:spPr/>
        <p:txBody>
          <a:bodyPr/>
          <a:lstStyle/>
          <a:p>
            <a:fld id="{B5018084-8014-4FCE-B5D5-01ECFCD77790}" type="slidenum">
              <a:rPr lang="en-US" smtClean="0"/>
              <a:pPr/>
              <a:t>3</a:t>
            </a:fld>
            <a:endParaRPr lang="en-US" dirty="0"/>
          </a:p>
        </p:txBody>
      </p:sp>
    </p:spTree>
    <p:extLst>
      <p:ext uri="{BB962C8B-B14F-4D97-AF65-F5344CB8AC3E}">
        <p14:creationId xmlns:p14="http://schemas.microsoft.com/office/powerpoint/2010/main" val="3059159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9</a:t>
            </a:fld>
            <a:endParaRPr lang="en-US" dirty="0"/>
          </a:p>
        </p:txBody>
      </p:sp>
    </p:spTree>
    <p:extLst>
      <p:ext uri="{BB962C8B-B14F-4D97-AF65-F5344CB8AC3E}">
        <p14:creationId xmlns:p14="http://schemas.microsoft.com/office/powerpoint/2010/main" val="2523186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Income = Parents AGI = Total Untaxed Income</a:t>
            </a:r>
          </a:p>
        </p:txBody>
      </p:sp>
      <p:sp>
        <p:nvSpPr>
          <p:cNvPr id="4" name="Slide Number Placeholder 3"/>
          <p:cNvSpPr>
            <a:spLocks noGrp="1"/>
          </p:cNvSpPr>
          <p:nvPr>
            <p:ph type="sldNum" sz="quarter" idx="5"/>
          </p:nvPr>
        </p:nvSpPr>
        <p:spPr/>
        <p:txBody>
          <a:bodyPr/>
          <a:lstStyle/>
          <a:p>
            <a:fld id="{B5018084-8014-4FCE-B5D5-01ECFCD77790}" type="slidenum">
              <a:rPr lang="en-US" smtClean="0"/>
              <a:pPr/>
              <a:t>11</a:t>
            </a:fld>
            <a:endParaRPr lang="en-US" dirty="0"/>
          </a:p>
        </p:txBody>
      </p:sp>
    </p:spTree>
    <p:extLst>
      <p:ext uri="{BB962C8B-B14F-4D97-AF65-F5344CB8AC3E}">
        <p14:creationId xmlns:p14="http://schemas.microsoft.com/office/powerpoint/2010/main" val="1411407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12</a:t>
            </a:fld>
            <a:endParaRPr lang="en-US" dirty="0"/>
          </a:p>
        </p:txBody>
      </p:sp>
    </p:spTree>
    <p:extLst>
      <p:ext uri="{BB962C8B-B14F-4D97-AF65-F5344CB8AC3E}">
        <p14:creationId xmlns:p14="http://schemas.microsoft.com/office/powerpoint/2010/main" val="285363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14</a:t>
            </a:fld>
            <a:endParaRPr lang="en-US" dirty="0"/>
          </a:p>
        </p:txBody>
      </p:sp>
    </p:spTree>
    <p:extLst>
      <p:ext uri="{BB962C8B-B14F-4D97-AF65-F5344CB8AC3E}">
        <p14:creationId xmlns:p14="http://schemas.microsoft.com/office/powerpoint/2010/main" val="220326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018084-8014-4FCE-B5D5-01ECFCD77790}" type="slidenum">
              <a:rPr lang="en-US" smtClean="0"/>
              <a:pPr/>
              <a:t>16</a:t>
            </a:fld>
            <a:endParaRPr lang="en-US" dirty="0"/>
          </a:p>
        </p:txBody>
      </p:sp>
    </p:spTree>
    <p:extLst>
      <p:ext uri="{BB962C8B-B14F-4D97-AF65-F5344CB8AC3E}">
        <p14:creationId xmlns:p14="http://schemas.microsoft.com/office/powerpoint/2010/main" val="1984461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17</a:t>
            </a:fld>
            <a:endParaRPr lang="en-US" dirty="0"/>
          </a:p>
        </p:txBody>
      </p:sp>
    </p:spTree>
    <p:extLst>
      <p:ext uri="{BB962C8B-B14F-4D97-AF65-F5344CB8AC3E}">
        <p14:creationId xmlns:p14="http://schemas.microsoft.com/office/powerpoint/2010/main" val="3762021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018084-8014-4FCE-B5D5-01ECFCD77790}" type="slidenum">
              <a:rPr lang="en-US" smtClean="0"/>
              <a:pPr/>
              <a:t>21</a:t>
            </a:fld>
            <a:endParaRPr lang="en-US" dirty="0"/>
          </a:p>
        </p:txBody>
      </p:sp>
    </p:spTree>
    <p:extLst>
      <p:ext uri="{BB962C8B-B14F-4D97-AF65-F5344CB8AC3E}">
        <p14:creationId xmlns:p14="http://schemas.microsoft.com/office/powerpoint/2010/main" val="552633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B34EFD-B982-4B40-917A-9252AA2B9F0A}"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54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299091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67691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1275706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B34EFD-B982-4B40-917A-9252AA2B9F0A}"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137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386954071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269117388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379916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210DEBA-CB51-4A82-9ABB-6FB8E7BC4C29}" type="datetimeFigureOut">
              <a:rPr lang="en-US" smtClean="0"/>
              <a:pPr/>
              <a:t>1/24/2020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300970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210DEBA-CB51-4A82-9ABB-6FB8E7BC4C29}" type="datetimeFigureOut">
              <a:rPr lang="en-US" smtClean="0"/>
              <a:pPr/>
              <a:t>1/24/2020</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1511830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0210DEBA-CB51-4A82-9ABB-6FB8E7BC4C29}" type="datetimeFigureOut">
              <a:rPr lang="en-US" smtClean="0"/>
              <a:pPr/>
              <a:t>1/24/2020</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2B34EFD-B982-4B40-917A-9252AA2B9F0A}" type="slidenum">
              <a:rPr lang="en-US" smtClean="0"/>
              <a:pPr/>
              <a:t>‹#›</a:t>
            </a:fld>
            <a:endParaRPr lang="en-US" dirty="0"/>
          </a:p>
        </p:txBody>
      </p:sp>
    </p:spTree>
    <p:extLst>
      <p:ext uri="{BB962C8B-B14F-4D97-AF65-F5344CB8AC3E}">
        <p14:creationId xmlns:p14="http://schemas.microsoft.com/office/powerpoint/2010/main" val="52342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210DEBA-CB51-4A82-9ABB-6FB8E7BC4C29}" type="datetimeFigureOut">
              <a:rPr lang="en-US" smtClean="0"/>
              <a:pPr/>
              <a:t>1/24/2020</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2B34EFD-B982-4B40-917A-9252AA2B9F0A}"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921035"/>
      </p:ext>
    </p:extLst>
  </p:cSld>
  <p:clrMap bg1="dk1" tx1="lt1" bg2="dk2" tx2="lt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t>2020-21 PACKAGING &amp; ESTIMATES TRAINING</a:t>
            </a:r>
          </a:p>
        </p:txBody>
      </p:sp>
      <p:sp>
        <p:nvSpPr>
          <p:cNvPr id="3" name="Subtitle 2"/>
          <p:cNvSpPr>
            <a:spLocks noGrp="1"/>
          </p:cNvSpPr>
          <p:nvPr>
            <p:ph type="subTitle" idx="1"/>
          </p:nvPr>
        </p:nvSpPr>
        <p:spPr/>
        <p:txBody>
          <a:bodyPr/>
          <a:lstStyle/>
          <a:p>
            <a:pPr algn="ctr"/>
            <a:r>
              <a:rPr lang="en-US" dirty="0"/>
              <a:t>January 22, 2020</a:t>
            </a:r>
          </a:p>
          <a:p>
            <a:pPr algn="ctr"/>
            <a:r>
              <a:rPr lang="en-US" dirty="0"/>
              <a:t>Joy Scourey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Need Grant</a:t>
            </a:r>
          </a:p>
        </p:txBody>
      </p:sp>
      <p:sp>
        <p:nvSpPr>
          <p:cNvPr id="3" name="Content Placeholder 2"/>
          <p:cNvSpPr>
            <a:spLocks noGrp="1"/>
          </p:cNvSpPr>
          <p:nvPr>
            <p:ph idx="1"/>
          </p:nvPr>
        </p:nvSpPr>
        <p:spPr/>
        <p:txBody>
          <a:bodyPr/>
          <a:lstStyle/>
          <a:p>
            <a:r>
              <a:rPr lang="en-US" dirty="0"/>
              <a:t>State Need Grant Information in WSU Pages section</a:t>
            </a:r>
          </a:p>
          <a:p>
            <a:endParaRPr lang="en-US" dirty="0"/>
          </a:p>
          <a:p>
            <a:endParaRPr lang="en-US" dirty="0"/>
          </a:p>
          <a:p>
            <a:r>
              <a:rPr lang="en-US" dirty="0"/>
              <a:t>First Tab = SNG/CB Status</a:t>
            </a:r>
          </a:p>
          <a:p>
            <a:r>
              <a:rPr lang="en-US" dirty="0"/>
              <a:t>2</a:t>
            </a:r>
            <a:r>
              <a:rPr lang="en-US" baseline="30000" dirty="0"/>
              <a:t>nd</a:t>
            </a:r>
            <a:r>
              <a:rPr lang="en-US" dirty="0"/>
              <a:t> Tab = SNG Calculations (Awarding Levels) &amp; MFI</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098" y="2438400"/>
            <a:ext cx="778827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4143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2339-2E46-4571-BDA1-39DBBDE32703}"/>
              </a:ext>
            </a:extLst>
          </p:cNvPr>
          <p:cNvSpPr>
            <a:spLocks noGrp="1"/>
          </p:cNvSpPr>
          <p:nvPr>
            <p:ph type="title"/>
          </p:nvPr>
        </p:nvSpPr>
        <p:spPr/>
        <p:txBody>
          <a:bodyPr/>
          <a:lstStyle/>
          <a:p>
            <a:r>
              <a:rPr lang="en-US" dirty="0"/>
              <a:t>Where to see MFI in </a:t>
            </a:r>
            <a:r>
              <a:rPr lang="en-US" dirty="0" err="1"/>
              <a:t>myWSU</a:t>
            </a:r>
            <a:endParaRPr lang="en-US" dirty="0"/>
          </a:p>
        </p:txBody>
      </p:sp>
      <p:pic>
        <p:nvPicPr>
          <p:cNvPr id="4" name="Content Placeholder 3">
            <a:extLst>
              <a:ext uri="{FF2B5EF4-FFF2-40B4-BE49-F238E27FC236}">
                <a16:creationId xmlns:a16="http://schemas.microsoft.com/office/drawing/2014/main" id="{62FDE3EF-6B85-4AF7-94FD-95DF18E5F939}"/>
              </a:ext>
            </a:extLst>
          </p:cNvPr>
          <p:cNvPicPr>
            <a:picLocks noGrp="1" noChangeAspect="1"/>
          </p:cNvPicPr>
          <p:nvPr>
            <p:ph idx="1"/>
          </p:nvPr>
        </p:nvPicPr>
        <p:blipFill>
          <a:blip r:embed="rId3"/>
          <a:stretch>
            <a:fillRect/>
          </a:stretch>
        </p:blipFill>
        <p:spPr>
          <a:xfrm>
            <a:off x="1906411" y="1846263"/>
            <a:ext cx="5375627" cy="4022725"/>
          </a:xfrm>
          <a:prstGeom prst="rect">
            <a:avLst/>
          </a:prstGeom>
        </p:spPr>
      </p:pic>
    </p:spTree>
    <p:extLst>
      <p:ext uri="{BB962C8B-B14F-4D97-AF65-F5344CB8AC3E}">
        <p14:creationId xmlns:p14="http://schemas.microsoft.com/office/powerpoint/2010/main" val="768622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942EB-3893-4121-A568-903D118A0E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1DCCEC-E5E4-450D-817C-F2A28B4FC59E}"/>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endParaRPr lang="en-US" dirty="0"/>
          </a:p>
        </p:txBody>
      </p:sp>
      <p:pic>
        <p:nvPicPr>
          <p:cNvPr id="4" name="Picture 3">
            <a:extLst>
              <a:ext uri="{FF2B5EF4-FFF2-40B4-BE49-F238E27FC236}">
                <a16:creationId xmlns:a16="http://schemas.microsoft.com/office/drawing/2014/main" id="{7D941EEF-F939-41A3-8110-43AEDE42872D}"/>
              </a:ext>
            </a:extLst>
          </p:cNvPr>
          <p:cNvPicPr>
            <a:picLocks noChangeAspect="1"/>
          </p:cNvPicPr>
          <p:nvPr/>
        </p:nvPicPr>
        <p:blipFill>
          <a:blip r:embed="rId3"/>
          <a:stretch>
            <a:fillRect/>
          </a:stretch>
        </p:blipFill>
        <p:spPr>
          <a:xfrm>
            <a:off x="855617" y="1874927"/>
            <a:ext cx="5343305" cy="4010495"/>
          </a:xfrm>
          <a:prstGeom prst="rect">
            <a:avLst/>
          </a:prstGeom>
        </p:spPr>
      </p:pic>
      <p:cxnSp>
        <p:nvCxnSpPr>
          <p:cNvPr id="8" name="Straight Arrow Connector 7">
            <a:extLst>
              <a:ext uri="{FF2B5EF4-FFF2-40B4-BE49-F238E27FC236}">
                <a16:creationId xmlns:a16="http://schemas.microsoft.com/office/drawing/2014/main" id="{7A7F9049-2213-4F92-BC09-00EF44922F45}"/>
              </a:ext>
            </a:extLst>
          </p:cNvPr>
          <p:cNvCxnSpPr>
            <a:cxnSpLocks/>
          </p:cNvCxnSpPr>
          <p:nvPr/>
        </p:nvCxnSpPr>
        <p:spPr>
          <a:xfrm flipH="1">
            <a:off x="2362200" y="3505200"/>
            <a:ext cx="4114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A81A30E5-1E72-4001-AC95-C94595876065}"/>
              </a:ext>
            </a:extLst>
          </p:cNvPr>
          <p:cNvSpPr/>
          <p:nvPr/>
        </p:nvSpPr>
        <p:spPr>
          <a:xfrm>
            <a:off x="6486305" y="2819402"/>
            <a:ext cx="1219200" cy="12191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Calculated MFI</a:t>
            </a:r>
          </a:p>
        </p:txBody>
      </p:sp>
      <p:cxnSp>
        <p:nvCxnSpPr>
          <p:cNvPr id="15" name="Straight Arrow Connector 14">
            <a:extLst>
              <a:ext uri="{FF2B5EF4-FFF2-40B4-BE49-F238E27FC236}">
                <a16:creationId xmlns:a16="http://schemas.microsoft.com/office/drawing/2014/main" id="{6DFF7006-8AC9-4122-A0BB-AE4E0506BFC1}"/>
              </a:ext>
            </a:extLst>
          </p:cNvPr>
          <p:cNvCxnSpPr>
            <a:cxnSpLocks/>
          </p:cNvCxnSpPr>
          <p:nvPr/>
        </p:nvCxnSpPr>
        <p:spPr>
          <a:xfrm flipH="1" flipV="1">
            <a:off x="2273164" y="4272772"/>
            <a:ext cx="4162891"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077AC0B-7343-4987-9CB5-8D5BD43CF2CB}"/>
              </a:ext>
            </a:extLst>
          </p:cNvPr>
          <p:cNvCxnSpPr>
            <a:cxnSpLocks/>
          </p:cNvCxnSpPr>
          <p:nvPr/>
        </p:nvCxnSpPr>
        <p:spPr>
          <a:xfrm flipH="1">
            <a:off x="2344787" y="4715138"/>
            <a:ext cx="4050323" cy="454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A01CB1D4-EC67-454A-867E-C75990012219}"/>
              </a:ext>
            </a:extLst>
          </p:cNvPr>
          <p:cNvSpPr/>
          <p:nvPr/>
        </p:nvSpPr>
        <p:spPr>
          <a:xfrm>
            <a:off x="6477000" y="4194549"/>
            <a:ext cx="1171109" cy="10992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Calculated Award based off term enrollment</a:t>
            </a:r>
          </a:p>
        </p:txBody>
      </p:sp>
    </p:spTree>
    <p:extLst>
      <p:ext uri="{BB962C8B-B14F-4D97-AF65-F5344CB8AC3E}">
        <p14:creationId xmlns:p14="http://schemas.microsoft.com/office/powerpoint/2010/main" val="3416348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DD58F-5238-4C1E-A128-CC09BB64988D}"/>
              </a:ext>
            </a:extLst>
          </p:cNvPr>
          <p:cNvSpPr>
            <a:spLocks noGrp="1"/>
          </p:cNvSpPr>
          <p:nvPr>
            <p:ph type="title"/>
          </p:nvPr>
        </p:nvSpPr>
        <p:spPr/>
        <p:txBody>
          <a:bodyPr/>
          <a:lstStyle/>
          <a:p>
            <a:r>
              <a:rPr lang="en-US" dirty="0"/>
              <a:t>Family Size for More Than One Family Member in College</a:t>
            </a:r>
          </a:p>
        </p:txBody>
      </p:sp>
      <p:sp>
        <p:nvSpPr>
          <p:cNvPr id="3" name="Content Placeholder 2">
            <a:extLst>
              <a:ext uri="{FF2B5EF4-FFF2-40B4-BE49-F238E27FC236}">
                <a16:creationId xmlns:a16="http://schemas.microsoft.com/office/drawing/2014/main" id="{B5F6E238-0892-4BEA-B4B5-C3422ABBE351}"/>
              </a:ext>
            </a:extLst>
          </p:cNvPr>
          <p:cNvSpPr>
            <a:spLocks noGrp="1"/>
          </p:cNvSpPr>
          <p:nvPr>
            <p:ph idx="1"/>
          </p:nvPr>
        </p:nvSpPr>
        <p:spPr/>
        <p:txBody>
          <a:bodyPr/>
          <a:lstStyle/>
          <a:p>
            <a:endParaRPr lang="en-US" dirty="0"/>
          </a:p>
          <a:p>
            <a:r>
              <a:rPr lang="en-US" dirty="0">
                <a:latin typeface="+mj-lt"/>
              </a:rPr>
              <a:t>Increase the family size by one for every family member who will be in college beyond the first, excluding parents (e.g. A family of five with two non-parents in college is treated as a family of six on the income MFI chart; a family of five with three non-parents in college is treated as a family of seven). Information on family size typically comes from the FAFSA or WASFA.</a:t>
            </a:r>
          </a:p>
        </p:txBody>
      </p:sp>
    </p:spTree>
    <p:extLst>
      <p:ext uri="{BB962C8B-B14F-4D97-AF65-F5344CB8AC3E}">
        <p14:creationId xmlns:p14="http://schemas.microsoft.com/office/powerpoint/2010/main" val="136577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B121A-8834-4AEC-9120-43179A49E2A6}"/>
              </a:ext>
            </a:extLst>
          </p:cNvPr>
          <p:cNvSpPr>
            <a:spLocks noGrp="1"/>
          </p:cNvSpPr>
          <p:nvPr>
            <p:ph type="title"/>
          </p:nvPr>
        </p:nvSpPr>
        <p:spPr/>
        <p:txBody>
          <a:bodyPr/>
          <a:lstStyle/>
          <a:p>
            <a:r>
              <a:rPr lang="en-US" dirty="0"/>
              <a:t>How Income Levels are Determined</a:t>
            </a:r>
          </a:p>
        </p:txBody>
      </p:sp>
      <p:sp>
        <p:nvSpPr>
          <p:cNvPr id="3" name="Content Placeholder 2">
            <a:extLst>
              <a:ext uri="{FF2B5EF4-FFF2-40B4-BE49-F238E27FC236}">
                <a16:creationId xmlns:a16="http://schemas.microsoft.com/office/drawing/2014/main" id="{D669D351-922F-481D-A06A-D769B106B183}"/>
              </a:ext>
            </a:extLst>
          </p:cNvPr>
          <p:cNvSpPr>
            <a:spLocks noGrp="1"/>
          </p:cNvSpPr>
          <p:nvPr>
            <p:ph idx="1"/>
          </p:nvPr>
        </p:nvSpPr>
        <p:spPr/>
        <p:txBody>
          <a:bodyPr/>
          <a:lstStyle/>
          <a:p>
            <a:endParaRPr lang="en-US" dirty="0"/>
          </a:p>
        </p:txBody>
      </p:sp>
      <p:sp>
        <p:nvSpPr>
          <p:cNvPr id="4" name="Rectangle 3">
            <a:extLst>
              <a:ext uri="{FF2B5EF4-FFF2-40B4-BE49-F238E27FC236}">
                <a16:creationId xmlns:a16="http://schemas.microsoft.com/office/drawing/2014/main" id="{AC9394C8-7352-42F7-A9DA-0398FF36AF11}"/>
              </a:ext>
            </a:extLst>
          </p:cNvPr>
          <p:cNvSpPr/>
          <p:nvPr/>
        </p:nvSpPr>
        <p:spPr>
          <a:xfrm>
            <a:off x="822959" y="2057400"/>
            <a:ext cx="7178040" cy="3693319"/>
          </a:xfrm>
          <a:prstGeom prst="rect">
            <a:avLst/>
          </a:prstGeom>
        </p:spPr>
        <p:txBody>
          <a:bodyPr wrap="square">
            <a:spAutoFit/>
          </a:bodyPr>
          <a:lstStyle/>
          <a:p>
            <a:pPr marL="285750" indent="-285750">
              <a:buFont typeface="Arial" panose="020B0604020202020204" pitchFamily="34" charset="0"/>
              <a:buChar char="•"/>
            </a:pPr>
            <a:r>
              <a:rPr lang="en-US" dirty="0"/>
              <a:t>In most cases, use the income reported on the FAFSA or the WASFA.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When calculating family income for a “dependent” student, count the parents’ Adjusted Gross Income (AGI) and non-taxable income. Do not include the student’s income.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When calculating family income for an “independent” student, count the student’s AGI and non-taxable income, and that of the spouse (if the student is married). 27 </a:t>
            </a:r>
            <a:br>
              <a:rPr lang="en-US" dirty="0"/>
            </a:br>
            <a:endParaRPr lang="en-US" dirty="0"/>
          </a:p>
          <a:p>
            <a:pPr marL="285750" indent="-285750">
              <a:buFont typeface="Arial" panose="020B0604020202020204" pitchFamily="34" charset="0"/>
              <a:buChar char="•"/>
            </a:pPr>
            <a:r>
              <a:rPr lang="en-US" dirty="0"/>
              <a:t>For both dependent and independent students, if the AGI is not present (i.e., parent/ student is not a tax filer), use the sum of all taxable plus non-taxable income.</a:t>
            </a:r>
            <a:endParaRPr lang="en-US" dirty="0">
              <a:latin typeface="+mj-lt"/>
            </a:endParaRPr>
          </a:p>
        </p:txBody>
      </p:sp>
    </p:spTree>
    <p:extLst>
      <p:ext uri="{BB962C8B-B14F-4D97-AF65-F5344CB8AC3E}">
        <p14:creationId xmlns:p14="http://schemas.microsoft.com/office/powerpoint/2010/main" val="3929926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A7BB5-3E1E-4213-BAF6-224C20252B72}"/>
              </a:ext>
            </a:extLst>
          </p:cNvPr>
          <p:cNvSpPr>
            <a:spLocks noGrp="1"/>
          </p:cNvSpPr>
          <p:nvPr>
            <p:ph type="title"/>
          </p:nvPr>
        </p:nvSpPr>
        <p:spPr/>
        <p:txBody>
          <a:bodyPr/>
          <a:lstStyle/>
          <a:p>
            <a:r>
              <a:rPr lang="en-US" dirty="0"/>
              <a:t>CB &amp; WCG Eligibility Infor….	</a:t>
            </a:r>
          </a:p>
        </p:txBody>
      </p:sp>
      <p:sp>
        <p:nvSpPr>
          <p:cNvPr id="3" name="Content Placeholder 2">
            <a:extLst>
              <a:ext uri="{FF2B5EF4-FFF2-40B4-BE49-F238E27FC236}">
                <a16:creationId xmlns:a16="http://schemas.microsoft.com/office/drawing/2014/main" id="{845F8B52-AEC5-4517-B481-B858326DF852}"/>
              </a:ext>
            </a:extLst>
          </p:cNvPr>
          <p:cNvSpPr>
            <a:spLocks noGrp="1"/>
          </p:cNvSpPr>
          <p:nvPr>
            <p:ph idx="1"/>
          </p:nvPr>
        </p:nvSpPr>
        <p:spPr/>
        <p:txBody>
          <a:bodyPr/>
          <a:lstStyle/>
          <a:p>
            <a:r>
              <a:rPr lang="en-US" dirty="0"/>
              <a:t>WCG – 10 terms of Eligibility</a:t>
            </a:r>
          </a:p>
          <a:p>
            <a:r>
              <a:rPr lang="en-US" dirty="0"/>
              <a:t>CB – 8 terms of Eligibility</a:t>
            </a:r>
          </a:p>
          <a:p>
            <a:r>
              <a:rPr lang="en-US" dirty="0"/>
              <a:t>Other reasons a student might not be packaged for these funding types:</a:t>
            </a:r>
          </a:p>
          <a:p>
            <a:pPr lvl="1"/>
            <a:r>
              <a:rPr lang="en-US" dirty="0"/>
              <a:t>Student has less than 3 terms of eligibility remaining.</a:t>
            </a:r>
          </a:p>
          <a:p>
            <a:pPr lvl="1"/>
            <a:r>
              <a:rPr lang="en-US" dirty="0"/>
              <a:t>For CB, student has exhausted the 5 year eligibility after </a:t>
            </a:r>
            <a:r>
              <a:rPr lang="en-US" dirty="0" err="1"/>
              <a:t>h.s</a:t>
            </a:r>
            <a:r>
              <a:rPr lang="en-US" dirty="0"/>
              <a:t> graduation, for 20-21, student who graduated 2014-15, this applies.</a:t>
            </a:r>
          </a:p>
          <a:p>
            <a:pPr lvl="1"/>
            <a:r>
              <a:rPr lang="en-US" dirty="0"/>
              <a:t>Student has graduated</a:t>
            </a:r>
          </a:p>
          <a:p>
            <a:pPr lvl="1"/>
            <a:r>
              <a:rPr lang="en-US" dirty="0"/>
              <a:t>Student does not meet SAP</a:t>
            </a:r>
          </a:p>
          <a:p>
            <a:pPr marL="0" indent="0">
              <a:buNone/>
            </a:pPr>
            <a:r>
              <a:rPr lang="en-US" dirty="0"/>
              <a:t>Remember, other checks are ok to award and ok to pay; common reasons why no ok to pay would be final transcript not recorded.</a:t>
            </a:r>
          </a:p>
        </p:txBody>
      </p:sp>
    </p:spTree>
    <p:extLst>
      <p:ext uri="{BB962C8B-B14F-4D97-AF65-F5344CB8AC3E}">
        <p14:creationId xmlns:p14="http://schemas.microsoft.com/office/powerpoint/2010/main" val="1831321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3733800" cy="990600"/>
          </a:xfrm>
        </p:spPr>
        <p:txBody>
          <a:bodyPr>
            <a:normAutofit/>
          </a:bodyPr>
          <a:lstStyle/>
          <a:p>
            <a:pPr algn="r"/>
            <a:r>
              <a:rPr lang="en-US" sz="3600" dirty="0"/>
              <a:t>Packaging Variables</a:t>
            </a:r>
          </a:p>
        </p:txBody>
      </p:sp>
      <p:pic>
        <p:nvPicPr>
          <p:cNvPr id="5" name="Content Placeholder 4"/>
          <p:cNvPicPr>
            <a:picLocks noGrp="1" noChangeAspect="1"/>
          </p:cNvPicPr>
          <p:nvPr>
            <p:ph idx="1"/>
          </p:nvPr>
        </p:nvPicPr>
        <p:blipFill>
          <a:blip r:embed="rId3"/>
          <a:stretch>
            <a:fillRect/>
          </a:stretch>
        </p:blipFill>
        <p:spPr>
          <a:xfrm>
            <a:off x="1752600" y="1768475"/>
            <a:ext cx="4223413" cy="4403725"/>
          </a:xfrm>
          <a:prstGeom prst="rect">
            <a:avLst/>
          </a:prstGeom>
        </p:spPr>
      </p:pic>
    </p:spTree>
    <p:extLst>
      <p:ext uri="{BB962C8B-B14F-4D97-AF65-F5344CB8AC3E}">
        <p14:creationId xmlns:p14="http://schemas.microsoft.com/office/powerpoint/2010/main" val="89540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Packaging Variables</a:t>
            </a:r>
          </a:p>
        </p:txBody>
      </p:sp>
      <p:pic>
        <p:nvPicPr>
          <p:cNvPr id="5" name="Content Placeholder 4">
            <a:extLst>
              <a:ext uri="{FF2B5EF4-FFF2-40B4-BE49-F238E27FC236}">
                <a16:creationId xmlns:a16="http://schemas.microsoft.com/office/drawing/2014/main" id="{A8D4518F-452A-45E8-A413-BC5835FCA1D4}"/>
              </a:ext>
            </a:extLst>
          </p:cNvPr>
          <p:cNvPicPr>
            <a:picLocks noGrp="1" noChangeAspect="1"/>
          </p:cNvPicPr>
          <p:nvPr>
            <p:ph idx="1"/>
          </p:nvPr>
        </p:nvPicPr>
        <p:blipFill>
          <a:blip r:embed="rId3"/>
          <a:stretch>
            <a:fillRect/>
          </a:stretch>
        </p:blipFill>
        <p:spPr>
          <a:xfrm>
            <a:off x="822325" y="1948450"/>
            <a:ext cx="7543800" cy="3818351"/>
          </a:xfrm>
          <a:prstGeom prst="rect">
            <a:avLst/>
          </a:prstGeom>
        </p:spPr>
      </p:pic>
    </p:spTree>
    <p:extLst>
      <p:ext uri="{BB962C8B-B14F-4D97-AF65-F5344CB8AC3E}">
        <p14:creationId xmlns:p14="http://schemas.microsoft.com/office/powerpoint/2010/main" val="2141832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9B2A-8C72-45A7-B886-E0B3F10B0099}"/>
              </a:ext>
            </a:extLst>
          </p:cNvPr>
          <p:cNvSpPr>
            <a:spLocks noGrp="1"/>
          </p:cNvSpPr>
          <p:nvPr>
            <p:ph type="title"/>
          </p:nvPr>
        </p:nvSpPr>
        <p:spPr/>
        <p:txBody>
          <a:bodyPr>
            <a:normAutofit/>
          </a:bodyPr>
          <a:lstStyle/>
          <a:p>
            <a:r>
              <a:rPr lang="en-US" sz="3200" dirty="0"/>
              <a:t>Reminders with Expansion of WCG Program</a:t>
            </a:r>
          </a:p>
        </p:txBody>
      </p:sp>
      <p:sp>
        <p:nvSpPr>
          <p:cNvPr id="3" name="Content Placeholder 2">
            <a:extLst>
              <a:ext uri="{FF2B5EF4-FFF2-40B4-BE49-F238E27FC236}">
                <a16:creationId xmlns:a16="http://schemas.microsoft.com/office/drawing/2014/main" id="{BD836ACE-6AF6-434D-AD69-E22393ED199C}"/>
              </a:ext>
            </a:extLst>
          </p:cNvPr>
          <p:cNvSpPr>
            <a:spLocks noGrp="1"/>
          </p:cNvSpPr>
          <p:nvPr>
            <p:ph idx="1"/>
          </p:nvPr>
        </p:nvSpPr>
        <p:spPr>
          <a:xfrm>
            <a:off x="938150" y="1845734"/>
            <a:ext cx="7428609" cy="4023360"/>
          </a:xfrm>
        </p:spPr>
        <p:txBody>
          <a:bodyPr/>
          <a:lstStyle/>
          <a:p>
            <a:r>
              <a:rPr lang="en-US" dirty="0"/>
              <a:t>Institutional deadlines do not apply to receive WCG and or CB.</a:t>
            </a:r>
          </a:p>
          <a:p>
            <a:r>
              <a:rPr lang="en-US" dirty="0"/>
              <a:t>Even if receiving WCG or Pell Grant, deadlines will apply for institutional funding sources.</a:t>
            </a:r>
          </a:p>
          <a:p>
            <a:pPr marL="0" indent="0">
              <a:buNone/>
            </a:pPr>
            <a:r>
              <a:rPr lang="en-US" dirty="0"/>
              <a:t>College Bound eligible students at an MFI range above 65% will receive their WCG award eligibility, but no College Bound Award.</a:t>
            </a:r>
          </a:p>
          <a:p>
            <a:pPr marL="0" indent="0">
              <a:buNone/>
            </a:pPr>
            <a:r>
              <a:rPr lang="en-US" dirty="0"/>
              <a:t>Students only receiving Washington College Grant based on MFI levels of 75% - Flat $3500 Institutional Grant Award</a:t>
            </a:r>
          </a:p>
          <a:p>
            <a:pPr marL="0" indent="0">
              <a:buNone/>
            </a:pPr>
            <a:r>
              <a:rPr lang="en-US" dirty="0"/>
              <a:t>100% - Flat $2500 Institutional Grant Award</a:t>
            </a:r>
          </a:p>
          <a:p>
            <a:pPr marL="0" indent="0">
              <a:buNone/>
            </a:pPr>
            <a:r>
              <a:rPr lang="en-US" dirty="0"/>
              <a:t>Students only receiving WCG at MFI levels below 70% - awarded Cougar Commitment funding based on their campus.</a:t>
            </a:r>
          </a:p>
        </p:txBody>
      </p:sp>
    </p:spTree>
    <p:extLst>
      <p:ext uri="{BB962C8B-B14F-4D97-AF65-F5344CB8AC3E}">
        <p14:creationId xmlns:p14="http://schemas.microsoft.com/office/powerpoint/2010/main" val="2738224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91ED2-0488-4531-8142-C43E0B661B82}"/>
              </a:ext>
            </a:extLst>
          </p:cNvPr>
          <p:cNvSpPr>
            <a:spLocks noGrp="1"/>
          </p:cNvSpPr>
          <p:nvPr>
            <p:ph type="title"/>
          </p:nvPr>
        </p:nvSpPr>
        <p:spPr/>
        <p:txBody>
          <a:bodyPr/>
          <a:lstStyle/>
          <a:p>
            <a:r>
              <a:rPr lang="en-US" dirty="0"/>
              <a:t>Packaging Reminders for other Groups</a:t>
            </a:r>
          </a:p>
        </p:txBody>
      </p:sp>
      <p:sp>
        <p:nvSpPr>
          <p:cNvPr id="3" name="Content Placeholder 2">
            <a:extLst>
              <a:ext uri="{FF2B5EF4-FFF2-40B4-BE49-F238E27FC236}">
                <a16:creationId xmlns:a16="http://schemas.microsoft.com/office/drawing/2014/main" id="{427C2286-E4E8-4833-B86D-BA800C766ED2}"/>
              </a:ext>
            </a:extLst>
          </p:cNvPr>
          <p:cNvSpPr>
            <a:spLocks noGrp="1"/>
          </p:cNvSpPr>
          <p:nvPr>
            <p:ph idx="1"/>
          </p:nvPr>
        </p:nvSpPr>
        <p:spPr/>
        <p:txBody>
          <a:bodyPr>
            <a:normAutofit/>
          </a:bodyPr>
          <a:lstStyle/>
          <a:p>
            <a:r>
              <a:rPr lang="en-US" dirty="0"/>
              <a:t>No changes for Non Resident Undergraduates, On Time or Not on Time</a:t>
            </a:r>
          </a:p>
          <a:p>
            <a:r>
              <a:rPr lang="en-US" dirty="0"/>
              <a:t>On Time, Resident Undergraduates, not Pell or WCG eligible, w/EFC below 12,000 – same awarding parameters for Institutional Grant.</a:t>
            </a:r>
          </a:p>
          <a:p>
            <a:r>
              <a:rPr lang="en-US" dirty="0"/>
              <a:t>Graduate &amp; </a:t>
            </a:r>
            <a:r>
              <a:rPr lang="en-US" dirty="0" err="1"/>
              <a:t>VetMed</a:t>
            </a:r>
            <a:r>
              <a:rPr lang="en-US" dirty="0"/>
              <a:t> students are budgeted with a Resident cost-of-attendance because the majority end up receiving a non-resident fee waiver/graduate fee waiver.</a:t>
            </a:r>
          </a:p>
          <a:p>
            <a:r>
              <a:rPr lang="en-US" dirty="0"/>
              <a:t>Graduate students receiving a Graduate Fee Waiver for spring 2020, will be packaged with the same placeholder for 2020-21.</a:t>
            </a:r>
          </a:p>
          <a:p>
            <a:pPr marL="0" indent="0">
              <a:buNone/>
            </a:pPr>
            <a:r>
              <a:rPr lang="en-US" dirty="0"/>
              <a:t>Online MBA students:</a:t>
            </a:r>
          </a:p>
          <a:p>
            <a:pPr lvl="1"/>
            <a:r>
              <a:rPr lang="en-US" dirty="0"/>
              <a:t>OMBA – fulltime = 5 credits (1/2 time = 3 credits) Program –D5500</a:t>
            </a:r>
          </a:p>
          <a:p>
            <a:pPr lvl="1"/>
            <a:r>
              <a:rPr lang="en-US" dirty="0"/>
              <a:t>EOMBA – fulltime = 10 credits (1/2 time = 5 credits) Program –D5505</a:t>
            </a:r>
          </a:p>
          <a:p>
            <a:endParaRPr lang="en-US" dirty="0"/>
          </a:p>
        </p:txBody>
      </p:sp>
    </p:spTree>
    <p:extLst>
      <p:ext uri="{BB962C8B-B14F-4D97-AF65-F5344CB8AC3E}">
        <p14:creationId xmlns:p14="http://schemas.microsoft.com/office/powerpoint/2010/main" val="219060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for today:</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a:t>Review of Packaging Plans &amp; Timelines</a:t>
            </a:r>
          </a:p>
          <a:p>
            <a:pPr>
              <a:buFont typeface="Wingdings" panose="05000000000000000000" pitchFamily="2" charset="2"/>
              <a:buChar char="§"/>
            </a:pPr>
            <a:r>
              <a:rPr lang="en-US" dirty="0"/>
              <a:t>Changes to Undergraduate, Resident Packaging</a:t>
            </a:r>
          </a:p>
          <a:p>
            <a:pPr>
              <a:buFont typeface="Wingdings" panose="05000000000000000000" pitchFamily="2" charset="2"/>
              <a:buChar char="§"/>
            </a:pPr>
            <a:r>
              <a:rPr lang="en-US" dirty="0"/>
              <a:t>Specifics of Washington College Grant &amp; Navigation in </a:t>
            </a:r>
            <a:r>
              <a:rPr lang="en-US" dirty="0" err="1"/>
              <a:t>myWSU</a:t>
            </a:r>
            <a:endParaRPr lang="en-US" dirty="0"/>
          </a:p>
          <a:p>
            <a:pPr>
              <a:buFont typeface="Wingdings" panose="05000000000000000000" pitchFamily="2" charset="2"/>
              <a:buChar char="§"/>
            </a:pPr>
            <a:r>
              <a:rPr lang="en-US" dirty="0"/>
              <a:t>Reminders for WCG and other groups</a:t>
            </a:r>
          </a:p>
          <a:p>
            <a:pPr>
              <a:buFont typeface="Wingdings" panose="05000000000000000000" pitchFamily="2" charset="2"/>
              <a:buChar char="§"/>
            </a:pPr>
            <a:r>
              <a:rPr lang="en-US" dirty="0"/>
              <a:t>Cost of Attendance </a:t>
            </a:r>
          </a:p>
          <a:p>
            <a:pPr>
              <a:buFont typeface="Wingdings" panose="05000000000000000000" pitchFamily="2" charset="2"/>
              <a:buChar char="§"/>
            </a:pPr>
            <a:r>
              <a:rPr lang="en-US" dirty="0"/>
              <a:t>Grant funding Groups &amp; Other funding outside of grants</a:t>
            </a:r>
          </a:p>
          <a:p>
            <a:pPr>
              <a:buFont typeface="Wingdings" panose="05000000000000000000" pitchFamily="2" charset="2"/>
              <a:buChar char="§"/>
            </a:pPr>
            <a:r>
              <a:rPr lang="en-US" dirty="0"/>
              <a:t>Financial Aid Estimates</a:t>
            </a:r>
          </a:p>
          <a:p>
            <a:pPr>
              <a:buFont typeface="Wingdings" panose="05000000000000000000" pitchFamily="2" charset="2"/>
              <a:buChar char="§"/>
            </a:pPr>
            <a:r>
              <a:rPr lang="en-US" dirty="0"/>
              <a:t>Estimates troubleshooting</a:t>
            </a:r>
          </a:p>
          <a:p>
            <a:pPr>
              <a:buFont typeface="Wingdings" panose="05000000000000000000" pitchFamily="2" charset="2"/>
              <a:buChar char="§"/>
            </a:pPr>
            <a:r>
              <a:rPr lang="en-US" dirty="0"/>
              <a:t>Tools &amp; Resources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of Attendance/Budgets</a:t>
            </a:r>
          </a:p>
        </p:txBody>
      </p:sp>
      <p:sp>
        <p:nvSpPr>
          <p:cNvPr id="3" name="Content Placeholder 2"/>
          <p:cNvSpPr>
            <a:spLocks noGrp="1"/>
          </p:cNvSpPr>
          <p:nvPr>
            <p:ph idx="1"/>
          </p:nvPr>
        </p:nvSpPr>
        <p:spPr/>
        <p:txBody>
          <a:bodyPr>
            <a:normAutofit/>
          </a:bodyPr>
          <a:lstStyle/>
          <a:p>
            <a:r>
              <a:rPr lang="en-US" dirty="0"/>
              <a:t>Navigation to view budgets:</a:t>
            </a:r>
          </a:p>
          <a:p>
            <a:pPr lvl="1"/>
            <a:r>
              <a:rPr lang="en-US" dirty="0"/>
              <a:t>Finaid.wsu.edu &gt; Cost of Attendance &gt; Tuition &amp; Expenses</a:t>
            </a:r>
          </a:p>
          <a:p>
            <a:pPr lvl="1"/>
            <a:r>
              <a:rPr lang="en-US" dirty="0" err="1"/>
              <a:t>Mywsu</a:t>
            </a:r>
            <a:r>
              <a:rPr lang="en-US" dirty="0"/>
              <a:t> &gt; main menu &gt; financial aid &gt; budgets &gt; maintain term budgets</a:t>
            </a:r>
          </a:p>
          <a:p>
            <a:pPr lvl="1"/>
            <a:r>
              <a:rPr lang="en-US" dirty="0" err="1"/>
              <a:t>Mywsu</a:t>
            </a:r>
            <a:r>
              <a:rPr lang="en-US" dirty="0"/>
              <a:t>&gt; main menu &gt; financial aid &gt; awards &gt; award processing &gt; assign awards to a student &gt; need summary (tab)	</a:t>
            </a:r>
          </a:p>
          <a:p>
            <a:pPr lvl="1"/>
            <a:r>
              <a:rPr lang="en-US" dirty="0"/>
              <a:t>Also knowledge base tab – Cost of Attendance Budgets</a:t>
            </a:r>
          </a:p>
          <a:p>
            <a:r>
              <a:rPr lang="en-US" dirty="0"/>
              <a:t>2020-21 Estimated Cost-of-Attendance- using current year actual tuition and fees in place (source used is from the WSU Budget Office website)</a:t>
            </a:r>
          </a:p>
          <a:p>
            <a:r>
              <a:rPr lang="en-US" dirty="0"/>
              <a:t>Tuition and fees will not be finalized until mid spring</a:t>
            </a:r>
          </a:p>
          <a:p>
            <a:r>
              <a:rPr lang="en-US" dirty="0"/>
              <a:t>New Service Indicator now in place to hold a refund if a student has a double budget.</a:t>
            </a:r>
          </a:p>
        </p:txBody>
      </p:sp>
    </p:spTree>
    <p:extLst>
      <p:ext uri="{BB962C8B-B14F-4D97-AF65-F5344CB8AC3E}">
        <p14:creationId xmlns:p14="http://schemas.microsoft.com/office/powerpoint/2010/main" val="1722671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2020-21 On-Time Dates for equity funding that applies</a:t>
            </a:r>
          </a:p>
        </p:txBody>
      </p:sp>
      <p:pic>
        <p:nvPicPr>
          <p:cNvPr id="3" name="Picture 2">
            <a:extLst>
              <a:ext uri="{FF2B5EF4-FFF2-40B4-BE49-F238E27FC236}">
                <a16:creationId xmlns:a16="http://schemas.microsoft.com/office/drawing/2014/main" id="{316B3B56-FFE7-4138-BA94-9A7A0292AD78}"/>
              </a:ext>
            </a:extLst>
          </p:cNvPr>
          <p:cNvPicPr>
            <a:picLocks noChangeAspect="1"/>
          </p:cNvPicPr>
          <p:nvPr/>
        </p:nvPicPr>
        <p:blipFill>
          <a:blip r:embed="rId3"/>
          <a:stretch>
            <a:fillRect/>
          </a:stretch>
        </p:blipFill>
        <p:spPr>
          <a:xfrm>
            <a:off x="223837" y="2133600"/>
            <a:ext cx="8696325" cy="3629025"/>
          </a:xfrm>
          <a:prstGeom prst="rect">
            <a:avLst/>
          </a:prstGeom>
        </p:spPr>
      </p:pic>
    </p:spTree>
    <p:extLst>
      <p:ext uri="{BB962C8B-B14F-4D97-AF65-F5344CB8AC3E}">
        <p14:creationId xmlns:p14="http://schemas.microsoft.com/office/powerpoint/2010/main" val="2271675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Grant Funding Groups	</a:t>
            </a:r>
          </a:p>
        </p:txBody>
      </p:sp>
      <p:sp>
        <p:nvSpPr>
          <p:cNvPr id="5" name="Text Placeholder 4"/>
          <p:cNvSpPr>
            <a:spLocks noGrp="1"/>
          </p:cNvSpPr>
          <p:nvPr>
            <p:ph type="body" idx="1"/>
          </p:nvPr>
        </p:nvSpPr>
        <p:spPr/>
        <p:txBody>
          <a:bodyPr/>
          <a:lstStyle/>
          <a:p>
            <a:r>
              <a:rPr lang="en-US" dirty="0"/>
              <a:t>Cougar Commitment</a:t>
            </a:r>
          </a:p>
        </p:txBody>
      </p:sp>
      <p:sp>
        <p:nvSpPr>
          <p:cNvPr id="6" name="Content Placeholder 5"/>
          <p:cNvSpPr>
            <a:spLocks noGrp="1"/>
          </p:cNvSpPr>
          <p:nvPr>
            <p:ph sz="half" idx="2"/>
          </p:nvPr>
        </p:nvSpPr>
        <p:spPr/>
        <p:txBody>
          <a:bodyPr/>
          <a:lstStyle/>
          <a:p>
            <a:r>
              <a:rPr lang="en-US" dirty="0"/>
              <a:t>Refer to On-Time Dates chart</a:t>
            </a:r>
          </a:p>
          <a:p>
            <a:r>
              <a:rPr lang="en-US" dirty="0"/>
              <a:t>Washington State Resident</a:t>
            </a:r>
          </a:p>
          <a:p>
            <a:r>
              <a:rPr lang="en-US" dirty="0"/>
              <a:t>Pell &amp; or WCG eligible (up to 70%)</a:t>
            </a:r>
          </a:p>
        </p:txBody>
      </p:sp>
      <p:sp>
        <p:nvSpPr>
          <p:cNvPr id="7" name="Text Placeholder 6"/>
          <p:cNvSpPr>
            <a:spLocks noGrp="1"/>
          </p:cNvSpPr>
          <p:nvPr>
            <p:ph type="body" sz="quarter" idx="3"/>
          </p:nvPr>
        </p:nvSpPr>
        <p:spPr/>
        <p:txBody>
          <a:bodyPr/>
          <a:lstStyle/>
          <a:p>
            <a:r>
              <a:rPr lang="en-US" dirty="0"/>
              <a:t>Institutional Grant</a:t>
            </a:r>
          </a:p>
        </p:txBody>
      </p:sp>
      <p:sp>
        <p:nvSpPr>
          <p:cNvPr id="8" name="Content Placeholder 7"/>
          <p:cNvSpPr>
            <a:spLocks noGrp="1"/>
          </p:cNvSpPr>
          <p:nvPr>
            <p:ph sz="quarter" idx="4"/>
          </p:nvPr>
        </p:nvSpPr>
        <p:spPr/>
        <p:txBody>
          <a:bodyPr>
            <a:normAutofit/>
          </a:bodyPr>
          <a:lstStyle/>
          <a:p>
            <a:r>
              <a:rPr lang="en-US" dirty="0"/>
              <a:t>Refer to On-Time Dates chart</a:t>
            </a:r>
          </a:p>
          <a:p>
            <a:r>
              <a:rPr lang="en-US" dirty="0"/>
              <a:t>Washington State Resident</a:t>
            </a:r>
          </a:p>
          <a:p>
            <a:r>
              <a:rPr lang="en-US" dirty="0"/>
              <a:t>EFC below 12,000</a:t>
            </a:r>
          </a:p>
          <a:p>
            <a:r>
              <a:rPr lang="en-US" dirty="0"/>
              <a:t>Not Pell Eligible </a:t>
            </a:r>
          </a:p>
          <a:p>
            <a:r>
              <a:rPr lang="en-US" dirty="0"/>
              <a:t>WCG eligible (70%-100% MFI)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Awards outside of Cougar Commitment and Institutional Grant</a:t>
            </a:r>
          </a:p>
        </p:txBody>
      </p:sp>
      <p:sp>
        <p:nvSpPr>
          <p:cNvPr id="8" name="Content Placeholder 7"/>
          <p:cNvSpPr>
            <a:spLocks noGrp="1"/>
          </p:cNvSpPr>
          <p:nvPr>
            <p:ph idx="1"/>
          </p:nvPr>
        </p:nvSpPr>
        <p:spPr/>
        <p:txBody>
          <a:bodyPr>
            <a:normAutofit/>
          </a:bodyPr>
          <a:lstStyle/>
          <a:p>
            <a:r>
              <a:rPr lang="en-US" dirty="0"/>
              <a:t>Scholarships</a:t>
            </a:r>
          </a:p>
          <a:p>
            <a:r>
              <a:rPr lang="en-US" dirty="0"/>
              <a:t>Other resources such as waivers, TPG’s</a:t>
            </a:r>
          </a:p>
          <a:p>
            <a:r>
              <a:rPr lang="en-US" dirty="0"/>
              <a:t>Work Study </a:t>
            </a:r>
          </a:p>
          <a:p>
            <a:r>
              <a:rPr lang="en-US" dirty="0"/>
              <a:t>Subsidized Direct Loan</a:t>
            </a:r>
          </a:p>
          <a:p>
            <a:pPr lvl="1"/>
            <a:r>
              <a:rPr lang="en-US" dirty="0"/>
              <a:t>Need Requirement</a:t>
            </a:r>
          </a:p>
          <a:p>
            <a:r>
              <a:rPr lang="en-US" dirty="0"/>
              <a:t>Unsubsidized Direct Loan</a:t>
            </a:r>
          </a:p>
          <a:p>
            <a:r>
              <a:rPr lang="en-US" dirty="0"/>
              <a:t>Parent PLUS</a:t>
            </a:r>
          </a:p>
          <a:p>
            <a:r>
              <a:rPr lang="en-US" dirty="0"/>
              <a:t>Private Loans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21366-5735-4CE7-86D3-67D8AC989B24}"/>
              </a:ext>
            </a:extLst>
          </p:cNvPr>
          <p:cNvSpPr>
            <a:spLocks noGrp="1"/>
          </p:cNvSpPr>
          <p:nvPr>
            <p:ph type="title"/>
          </p:nvPr>
        </p:nvSpPr>
        <p:spPr/>
        <p:txBody>
          <a:bodyPr/>
          <a:lstStyle/>
          <a:p>
            <a:r>
              <a:rPr lang="en-US" dirty="0"/>
              <a:t>Financial Aid Estimates</a:t>
            </a:r>
          </a:p>
        </p:txBody>
      </p:sp>
      <p:sp>
        <p:nvSpPr>
          <p:cNvPr id="3" name="Content Placeholder 2">
            <a:extLst>
              <a:ext uri="{FF2B5EF4-FFF2-40B4-BE49-F238E27FC236}">
                <a16:creationId xmlns:a16="http://schemas.microsoft.com/office/drawing/2014/main" id="{955DB6BC-CAE0-4BF7-B38E-B2F6BE1B7584}"/>
              </a:ext>
            </a:extLst>
          </p:cNvPr>
          <p:cNvSpPr>
            <a:spLocks noGrp="1"/>
          </p:cNvSpPr>
          <p:nvPr>
            <p:ph idx="1"/>
          </p:nvPr>
        </p:nvSpPr>
        <p:spPr/>
        <p:txBody>
          <a:bodyPr/>
          <a:lstStyle/>
          <a:p>
            <a:r>
              <a:rPr lang="en-US" dirty="0"/>
              <a:t>Tutorial of the Estimates Portal</a:t>
            </a:r>
          </a:p>
          <a:p>
            <a:r>
              <a:rPr lang="en-US" dirty="0"/>
              <a:t>Navigation of tabs</a:t>
            </a:r>
          </a:p>
          <a:p>
            <a:r>
              <a:rPr lang="en-US" dirty="0"/>
              <a:t>As soon as a student has a financial aid package in </a:t>
            </a:r>
            <a:r>
              <a:rPr lang="en-US" dirty="0" err="1"/>
              <a:t>myWSU</a:t>
            </a:r>
            <a:r>
              <a:rPr lang="en-US" dirty="0"/>
              <a:t>, they will be directed to view their awards there.</a:t>
            </a:r>
          </a:p>
          <a:p>
            <a:r>
              <a:rPr lang="en-US" dirty="0"/>
              <a:t>Current Stats of Estimates as of today: 8179</a:t>
            </a:r>
          </a:p>
          <a:p>
            <a:pPr lvl="1">
              <a:buFont typeface="Arial" panose="020B0604020202020204" pitchFamily="34" charset="0"/>
              <a:buChar char="•"/>
            </a:pPr>
            <a:r>
              <a:rPr lang="en-US" sz="1600" dirty="0"/>
              <a:t>Pullman – 7224</a:t>
            </a:r>
          </a:p>
          <a:p>
            <a:pPr lvl="1">
              <a:buFont typeface="Arial" panose="020B0604020202020204" pitchFamily="34" charset="0"/>
              <a:buChar char="•"/>
            </a:pPr>
            <a:r>
              <a:rPr lang="en-US" sz="1600" dirty="0"/>
              <a:t>Vancouver – 594</a:t>
            </a:r>
          </a:p>
          <a:p>
            <a:pPr lvl="1">
              <a:buFont typeface="Arial" panose="020B0604020202020204" pitchFamily="34" charset="0"/>
              <a:buChar char="•"/>
            </a:pPr>
            <a:r>
              <a:rPr lang="en-US" sz="1600" dirty="0"/>
              <a:t>Tri-Cities – 217</a:t>
            </a:r>
          </a:p>
          <a:p>
            <a:pPr lvl="1">
              <a:buFont typeface="Arial" panose="020B0604020202020204" pitchFamily="34" charset="0"/>
              <a:buChar char="•"/>
            </a:pPr>
            <a:r>
              <a:rPr lang="en-US" sz="1600" dirty="0"/>
              <a:t>Global – 112</a:t>
            </a:r>
          </a:p>
          <a:p>
            <a:pPr lvl="1">
              <a:buFont typeface="Arial" panose="020B0604020202020204" pitchFamily="34" charset="0"/>
              <a:buChar char="•"/>
            </a:pPr>
            <a:r>
              <a:rPr lang="en-US" sz="1600" dirty="0"/>
              <a:t>Everett – 27</a:t>
            </a:r>
          </a:p>
          <a:p>
            <a:pPr lvl="1">
              <a:buFont typeface="Arial" panose="020B0604020202020204" pitchFamily="34" charset="0"/>
              <a:buChar char="•"/>
            </a:pPr>
            <a:r>
              <a:rPr lang="en-US" sz="1600" dirty="0"/>
              <a:t>Spokane - 5</a:t>
            </a:r>
          </a:p>
          <a:p>
            <a:endParaRPr lang="en-US" dirty="0"/>
          </a:p>
          <a:p>
            <a:endParaRPr lang="en-US" dirty="0"/>
          </a:p>
          <a:p>
            <a:endParaRPr lang="en-US" dirty="0"/>
          </a:p>
        </p:txBody>
      </p:sp>
    </p:spTree>
    <p:extLst>
      <p:ext uri="{BB962C8B-B14F-4D97-AF65-F5344CB8AC3E}">
        <p14:creationId xmlns:p14="http://schemas.microsoft.com/office/powerpoint/2010/main" val="1869286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34D88-98F2-47E2-B2BF-721B544FF2C9}"/>
              </a:ext>
            </a:extLst>
          </p:cNvPr>
          <p:cNvSpPr>
            <a:spLocks noGrp="1"/>
          </p:cNvSpPr>
          <p:nvPr>
            <p:ph type="title"/>
          </p:nvPr>
        </p:nvSpPr>
        <p:spPr/>
        <p:txBody>
          <a:bodyPr/>
          <a:lstStyle/>
          <a:p>
            <a:r>
              <a:rPr lang="en-US" dirty="0"/>
              <a:t>Estimates Reminders	</a:t>
            </a:r>
          </a:p>
        </p:txBody>
      </p:sp>
      <p:sp>
        <p:nvSpPr>
          <p:cNvPr id="3" name="Content Placeholder 2">
            <a:extLst>
              <a:ext uri="{FF2B5EF4-FFF2-40B4-BE49-F238E27FC236}">
                <a16:creationId xmlns:a16="http://schemas.microsoft.com/office/drawing/2014/main" id="{6813F5B0-1B1B-409D-B959-35E9E051F899}"/>
              </a:ext>
            </a:extLst>
          </p:cNvPr>
          <p:cNvSpPr>
            <a:spLocks noGrp="1"/>
          </p:cNvSpPr>
          <p:nvPr>
            <p:ph idx="1"/>
          </p:nvPr>
        </p:nvSpPr>
        <p:spPr/>
        <p:txBody>
          <a:bodyPr>
            <a:normAutofit fontScale="62500" lnSpcReduction="20000"/>
          </a:bodyPr>
          <a:lstStyle/>
          <a:p>
            <a:pPr lvl="0"/>
            <a:r>
              <a:rPr lang="en-US" dirty="0"/>
              <a:t>Estimates are only provided to incoming undergraduate students who have a FAFSA on file.</a:t>
            </a:r>
          </a:p>
          <a:p>
            <a:pPr lvl="0"/>
            <a:r>
              <a:rPr lang="en-US" dirty="0"/>
              <a:t>Pullman students must be in an admitted status to receive an Estimated Package, all other campus’s, students must have applied for admission.</a:t>
            </a:r>
          </a:p>
          <a:p>
            <a:pPr lvl="0"/>
            <a:r>
              <a:rPr lang="en-US" dirty="0"/>
              <a:t>Students with awards posted in </a:t>
            </a:r>
            <a:r>
              <a:rPr lang="en-US" dirty="0" err="1"/>
              <a:t>myWSU</a:t>
            </a:r>
            <a:r>
              <a:rPr lang="en-US" dirty="0"/>
              <a:t>, will have these be included in the Estimates package.</a:t>
            </a:r>
          </a:p>
          <a:p>
            <a:pPr lvl="0"/>
            <a:r>
              <a:rPr lang="en-US" dirty="0"/>
              <a:t>The Estimates data is run once a day.  If a FAFSA loads after this process, an Estimate won’t generate until the next day.</a:t>
            </a:r>
          </a:p>
          <a:p>
            <a:pPr lvl="0"/>
            <a:r>
              <a:rPr lang="en-US" dirty="0"/>
              <a:t>If the student needs to submit documents, there will be a tab (listed first) on their Estimates page, directing them to the submitsfsdocs.wsu.edu site. If no documents, needed, this tab will not appear.</a:t>
            </a:r>
          </a:p>
          <a:p>
            <a:pPr lvl="0"/>
            <a:r>
              <a:rPr lang="en-US" dirty="0"/>
              <a:t>As students submit documents, the document requested will no longer show up on the portal site as long as it’s showing as received in </a:t>
            </a:r>
            <a:r>
              <a:rPr lang="en-US" dirty="0" err="1"/>
              <a:t>myWSU</a:t>
            </a:r>
            <a:r>
              <a:rPr lang="en-US" dirty="0"/>
              <a:t>.</a:t>
            </a:r>
          </a:p>
          <a:p>
            <a:pPr lvl="0"/>
            <a:r>
              <a:rPr lang="en-US" dirty="0"/>
              <a:t>The tab called “Your Financial Need” provides details on the student’s campus, residency, cost-of-attendance and EFC.</a:t>
            </a:r>
          </a:p>
          <a:p>
            <a:pPr lvl="0"/>
            <a:r>
              <a:rPr lang="en-US" dirty="0"/>
              <a:t>This information is dynamic: As students are verified and if packaging information changes, the Estimated Package will be updated.</a:t>
            </a:r>
          </a:p>
          <a:p>
            <a:r>
              <a:rPr lang="en-US" dirty="0"/>
              <a:t>We still have not received finalized 2020-21 Pell Charts and therefore current year values are being used.  When we receive this information, the charts will be updated and Pell awards reflected correctly for these Estimates</a:t>
            </a:r>
          </a:p>
        </p:txBody>
      </p:sp>
    </p:spTree>
    <p:extLst>
      <p:ext uri="{BB962C8B-B14F-4D97-AF65-F5344CB8AC3E}">
        <p14:creationId xmlns:p14="http://schemas.microsoft.com/office/powerpoint/2010/main" val="867595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Packaging Scenarios</a:t>
            </a:r>
          </a:p>
        </p:txBody>
      </p:sp>
      <p:sp>
        <p:nvSpPr>
          <p:cNvPr id="3" name="Content Placeholder 2"/>
          <p:cNvSpPr>
            <a:spLocks noGrp="1"/>
          </p:cNvSpPr>
          <p:nvPr>
            <p:ph sz="half" idx="2"/>
          </p:nvPr>
        </p:nvSpPr>
        <p:spPr>
          <a:xfrm>
            <a:off x="822960" y="2582334"/>
            <a:ext cx="3703320" cy="3378200"/>
          </a:xfrm>
        </p:spPr>
        <p:txBody>
          <a:bodyPr>
            <a:normAutofit fontScale="70000" lnSpcReduction="20000"/>
          </a:bodyPr>
          <a:lstStyle/>
          <a:p>
            <a:r>
              <a:rPr lang="en-US" dirty="0"/>
              <a:t>Dependent</a:t>
            </a:r>
          </a:p>
          <a:p>
            <a:r>
              <a:rPr lang="en-US" dirty="0"/>
              <a:t>Freshman</a:t>
            </a:r>
          </a:p>
          <a:p>
            <a:r>
              <a:rPr lang="en-US" dirty="0"/>
              <a:t>WA resident</a:t>
            </a:r>
          </a:p>
          <a:p>
            <a:r>
              <a:rPr lang="en-US" dirty="0"/>
              <a:t>Pullman Campus</a:t>
            </a:r>
          </a:p>
          <a:p>
            <a:r>
              <a:rPr lang="en-US" dirty="0"/>
              <a:t>Applied on time – VAR Char 1</a:t>
            </a:r>
          </a:p>
          <a:p>
            <a:r>
              <a:rPr lang="en-US" dirty="0"/>
              <a:t>Supplied documentation on time</a:t>
            </a:r>
          </a:p>
          <a:p>
            <a:r>
              <a:rPr lang="en-US" dirty="0" err="1"/>
              <a:t>Var</a:t>
            </a:r>
            <a:r>
              <a:rPr lang="en-US" dirty="0"/>
              <a:t> Flag #2</a:t>
            </a:r>
          </a:p>
          <a:p>
            <a:r>
              <a:rPr lang="en-US" dirty="0"/>
              <a:t>Pell eligible </a:t>
            </a:r>
          </a:p>
          <a:p>
            <a:pPr lvl="1"/>
            <a:r>
              <a:rPr lang="en-US" dirty="0"/>
              <a:t>EFC  =  0</a:t>
            </a:r>
          </a:p>
          <a:p>
            <a:r>
              <a:rPr lang="en-US" dirty="0"/>
              <a:t>WCG eligible</a:t>
            </a:r>
          </a:p>
          <a:p>
            <a:pPr lvl="1"/>
            <a:r>
              <a:rPr lang="en-US" dirty="0"/>
              <a:t>MFI = 50%</a:t>
            </a:r>
          </a:p>
        </p:txBody>
      </p:sp>
      <p:sp>
        <p:nvSpPr>
          <p:cNvPr id="5" name="Text Placeholder 4"/>
          <p:cNvSpPr>
            <a:spLocks noGrp="1"/>
          </p:cNvSpPr>
          <p:nvPr>
            <p:ph type="body" sz="quarter" idx="3"/>
          </p:nvPr>
        </p:nvSpPr>
        <p:spPr/>
        <p:txBody>
          <a:bodyPr/>
          <a:lstStyle/>
          <a:p>
            <a:r>
              <a:rPr lang="en-US" dirty="0"/>
              <a:t>Cost-of-attendance</a:t>
            </a:r>
          </a:p>
        </p:txBody>
      </p:sp>
      <p:sp>
        <p:nvSpPr>
          <p:cNvPr id="6" name="Content Placeholder 5"/>
          <p:cNvSpPr>
            <a:spLocks noGrp="1"/>
          </p:cNvSpPr>
          <p:nvPr>
            <p:ph sz="quarter" idx="4"/>
          </p:nvPr>
        </p:nvSpPr>
        <p:spPr/>
        <p:txBody>
          <a:bodyPr>
            <a:noAutofit/>
          </a:bodyPr>
          <a:lstStyle/>
          <a:p>
            <a:r>
              <a:rPr lang="en-US" sz="2100" dirty="0"/>
              <a:t>Total: $28,190</a:t>
            </a:r>
          </a:p>
        </p:txBody>
      </p:sp>
      <p:sp>
        <p:nvSpPr>
          <p:cNvPr id="8" name="Text Placeholder 7">
            <a:extLst>
              <a:ext uri="{FF2B5EF4-FFF2-40B4-BE49-F238E27FC236}">
                <a16:creationId xmlns:a16="http://schemas.microsoft.com/office/drawing/2014/main" id="{933EF391-7E9A-441A-AA10-C801CE28D6D1}"/>
              </a:ext>
            </a:extLst>
          </p:cNvPr>
          <p:cNvSpPr>
            <a:spLocks noGrp="1"/>
          </p:cNvSpPr>
          <p:nvPr>
            <p:ph type="body" idx="1"/>
          </p:nvPr>
        </p:nvSpPr>
        <p:spPr>
          <a:xfrm>
            <a:off x="822960" y="1846052"/>
            <a:ext cx="3703320" cy="736282"/>
          </a:xfrm>
        </p:spPr>
        <p:txBody>
          <a:bodyPr/>
          <a:lstStyle/>
          <a:p>
            <a:r>
              <a:rPr lang="en-US" dirty="0"/>
              <a:t>Student Information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Student’s Package……</a:t>
            </a:r>
          </a:p>
        </p:txBody>
      </p:sp>
      <p:sp>
        <p:nvSpPr>
          <p:cNvPr id="4" name="Text Placeholder 3"/>
          <p:cNvSpPr>
            <a:spLocks noGrp="1"/>
          </p:cNvSpPr>
          <p:nvPr>
            <p:ph type="body" idx="1"/>
          </p:nvPr>
        </p:nvSpPr>
        <p:spPr/>
        <p:txBody>
          <a:bodyPr/>
          <a:lstStyle/>
          <a:p>
            <a:r>
              <a:rPr lang="en-US" dirty="0"/>
              <a:t>Requirements</a:t>
            </a:r>
          </a:p>
        </p:txBody>
      </p:sp>
      <p:sp>
        <p:nvSpPr>
          <p:cNvPr id="3" name="Content Placeholder 2"/>
          <p:cNvSpPr>
            <a:spLocks noGrp="1"/>
          </p:cNvSpPr>
          <p:nvPr>
            <p:ph sz="half" idx="2"/>
          </p:nvPr>
        </p:nvSpPr>
        <p:spPr/>
        <p:txBody>
          <a:bodyPr>
            <a:normAutofit fontScale="85000" lnSpcReduction="20000"/>
          </a:bodyPr>
          <a:lstStyle/>
          <a:p>
            <a:r>
              <a:rPr lang="en-US" dirty="0"/>
              <a:t>Dependent</a:t>
            </a:r>
          </a:p>
          <a:p>
            <a:r>
              <a:rPr lang="en-US" dirty="0"/>
              <a:t>Freshman</a:t>
            </a:r>
          </a:p>
          <a:p>
            <a:r>
              <a:rPr lang="en-US" dirty="0"/>
              <a:t>WA resident</a:t>
            </a:r>
          </a:p>
          <a:p>
            <a:r>
              <a:rPr lang="en-US" dirty="0"/>
              <a:t>Pullman Campus</a:t>
            </a:r>
          </a:p>
          <a:p>
            <a:r>
              <a:rPr lang="en-US" dirty="0"/>
              <a:t>Applied on time</a:t>
            </a:r>
          </a:p>
          <a:p>
            <a:r>
              <a:rPr lang="en-US" dirty="0"/>
              <a:t>Supplied documentation on time</a:t>
            </a:r>
          </a:p>
          <a:p>
            <a:r>
              <a:rPr lang="en-US" dirty="0"/>
              <a:t>Pell eligible </a:t>
            </a:r>
          </a:p>
          <a:p>
            <a:pPr lvl="1"/>
            <a:r>
              <a:rPr lang="en-US" dirty="0"/>
              <a:t>EFC  =  0</a:t>
            </a:r>
          </a:p>
          <a:p>
            <a:r>
              <a:rPr lang="en-US" dirty="0"/>
              <a:t>SNG eligible</a:t>
            </a:r>
          </a:p>
          <a:p>
            <a:pPr lvl="1"/>
            <a:r>
              <a:rPr lang="en-US" dirty="0"/>
              <a:t>MFI = 55%</a:t>
            </a:r>
          </a:p>
        </p:txBody>
      </p:sp>
      <p:sp>
        <p:nvSpPr>
          <p:cNvPr id="5" name="Text Placeholder 4"/>
          <p:cNvSpPr>
            <a:spLocks noGrp="1"/>
          </p:cNvSpPr>
          <p:nvPr>
            <p:ph type="body" sz="quarter" idx="3"/>
          </p:nvPr>
        </p:nvSpPr>
        <p:spPr/>
        <p:txBody>
          <a:bodyPr/>
          <a:lstStyle/>
          <a:p>
            <a:r>
              <a:rPr lang="en-US" dirty="0"/>
              <a:t>Awards</a:t>
            </a:r>
          </a:p>
        </p:txBody>
      </p:sp>
      <p:sp>
        <p:nvSpPr>
          <p:cNvPr id="6" name="Content Placeholder 5"/>
          <p:cNvSpPr>
            <a:spLocks noGrp="1"/>
          </p:cNvSpPr>
          <p:nvPr>
            <p:ph sz="quarter" idx="4"/>
          </p:nvPr>
        </p:nvSpPr>
        <p:spPr>
          <a:xfrm>
            <a:off x="4829299" y="2545829"/>
            <a:ext cx="3703320" cy="3378200"/>
          </a:xfrm>
        </p:spPr>
        <p:txBody>
          <a:bodyPr>
            <a:noAutofit/>
          </a:bodyPr>
          <a:lstStyle/>
          <a:p>
            <a:r>
              <a:rPr lang="en-US" sz="2100" dirty="0"/>
              <a:t>SEOG = $100</a:t>
            </a:r>
          </a:p>
          <a:p>
            <a:r>
              <a:rPr lang="en-US" sz="1800" dirty="0"/>
              <a:t>SNG</a:t>
            </a:r>
            <a:r>
              <a:rPr lang="en-US" sz="2100" dirty="0"/>
              <a:t> Pell Grant = $6,195</a:t>
            </a:r>
          </a:p>
          <a:p>
            <a:r>
              <a:rPr lang="en-US" sz="2100" dirty="0"/>
              <a:t>= $10,674</a:t>
            </a:r>
          </a:p>
          <a:p>
            <a:r>
              <a:rPr lang="en-US" sz="2100" dirty="0"/>
              <a:t>College Bound = $500</a:t>
            </a:r>
          </a:p>
          <a:p>
            <a:r>
              <a:rPr lang="en-US" sz="2100" dirty="0"/>
              <a:t>Subsidized Loan = $3,500</a:t>
            </a:r>
          </a:p>
          <a:p>
            <a:r>
              <a:rPr lang="en-US" sz="2100" dirty="0"/>
              <a:t>Unsubsidized Loan = $2,000</a:t>
            </a:r>
          </a:p>
          <a:p>
            <a:r>
              <a:rPr lang="en-US" sz="2100" dirty="0"/>
              <a:t>Parent PLUS = $5,221</a:t>
            </a:r>
          </a:p>
          <a:p>
            <a:r>
              <a:rPr lang="en-US" sz="2100" dirty="0"/>
              <a:t>Total: $28,190</a:t>
            </a:r>
          </a:p>
          <a:p>
            <a:endParaRPr lang="en-US" sz="2100" dirty="0"/>
          </a:p>
        </p:txBody>
      </p:sp>
    </p:spTree>
    <p:extLst>
      <p:ext uri="{BB962C8B-B14F-4D97-AF65-F5344CB8AC3E}">
        <p14:creationId xmlns:p14="http://schemas.microsoft.com/office/powerpoint/2010/main" val="140470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Packaging Scenario</a:t>
            </a:r>
          </a:p>
        </p:txBody>
      </p:sp>
      <p:sp>
        <p:nvSpPr>
          <p:cNvPr id="9" name="Text Placeholder 8"/>
          <p:cNvSpPr>
            <a:spLocks noGrp="1"/>
          </p:cNvSpPr>
          <p:nvPr>
            <p:ph type="body" idx="1"/>
          </p:nvPr>
        </p:nvSpPr>
        <p:spPr/>
        <p:txBody>
          <a:bodyPr/>
          <a:lstStyle/>
          <a:p>
            <a:r>
              <a:rPr lang="en-US" dirty="0"/>
              <a:t>Requirements</a:t>
            </a:r>
          </a:p>
        </p:txBody>
      </p:sp>
      <p:sp>
        <p:nvSpPr>
          <p:cNvPr id="8" name="Content Placeholder 7"/>
          <p:cNvSpPr>
            <a:spLocks noGrp="1"/>
          </p:cNvSpPr>
          <p:nvPr>
            <p:ph sz="half" idx="2"/>
          </p:nvPr>
        </p:nvSpPr>
        <p:spPr/>
        <p:txBody>
          <a:bodyPr>
            <a:normAutofit/>
          </a:bodyPr>
          <a:lstStyle/>
          <a:p>
            <a:r>
              <a:rPr lang="en-US" dirty="0"/>
              <a:t>WA resident</a:t>
            </a:r>
          </a:p>
          <a:p>
            <a:r>
              <a:rPr lang="en-US" dirty="0"/>
              <a:t>Vancouver Campus</a:t>
            </a:r>
          </a:p>
          <a:p>
            <a:r>
              <a:rPr lang="en-US" dirty="0"/>
              <a:t>Applied on time</a:t>
            </a:r>
          </a:p>
          <a:p>
            <a:r>
              <a:rPr lang="en-US" dirty="0"/>
              <a:t>Missed File Ready Date</a:t>
            </a:r>
          </a:p>
          <a:p>
            <a:r>
              <a:rPr lang="en-US" dirty="0"/>
              <a:t>Pell eligible </a:t>
            </a:r>
          </a:p>
          <a:p>
            <a:pPr lvl="1"/>
            <a:r>
              <a:rPr lang="en-US" dirty="0"/>
              <a:t>EFC  =  5125</a:t>
            </a:r>
          </a:p>
          <a:p>
            <a:r>
              <a:rPr lang="en-US" dirty="0"/>
              <a:t>WCG Eligible</a:t>
            </a:r>
          </a:p>
          <a:p>
            <a:pPr lvl="1"/>
            <a:r>
              <a:rPr lang="en-US" dirty="0"/>
              <a:t>MFI = 70%</a:t>
            </a:r>
          </a:p>
          <a:p>
            <a:pPr>
              <a:buNone/>
            </a:pPr>
            <a:endParaRPr lang="en-US" dirty="0"/>
          </a:p>
        </p:txBody>
      </p:sp>
      <p:sp>
        <p:nvSpPr>
          <p:cNvPr id="10" name="Text Placeholder 9"/>
          <p:cNvSpPr>
            <a:spLocks noGrp="1"/>
          </p:cNvSpPr>
          <p:nvPr>
            <p:ph type="body" sz="quarter" idx="3"/>
          </p:nvPr>
        </p:nvSpPr>
        <p:spPr/>
        <p:txBody>
          <a:bodyPr/>
          <a:lstStyle/>
          <a:p>
            <a:r>
              <a:rPr lang="en-US" dirty="0"/>
              <a:t>Cost-of attendance</a:t>
            </a:r>
          </a:p>
        </p:txBody>
      </p:sp>
      <p:sp>
        <p:nvSpPr>
          <p:cNvPr id="11" name="Content Placeholder 10"/>
          <p:cNvSpPr>
            <a:spLocks noGrp="1"/>
          </p:cNvSpPr>
          <p:nvPr>
            <p:ph sz="quarter" idx="4"/>
          </p:nvPr>
        </p:nvSpPr>
        <p:spPr/>
        <p:txBody>
          <a:bodyPr>
            <a:normAutofit/>
          </a:bodyPr>
          <a:lstStyle/>
          <a:p>
            <a:r>
              <a:rPr lang="en-US" sz="2800" dirty="0"/>
              <a:t>Total: $26,902</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Student’s Package</a:t>
            </a:r>
          </a:p>
        </p:txBody>
      </p:sp>
      <p:sp>
        <p:nvSpPr>
          <p:cNvPr id="9" name="Text Placeholder 8"/>
          <p:cNvSpPr>
            <a:spLocks noGrp="1"/>
          </p:cNvSpPr>
          <p:nvPr>
            <p:ph type="body" idx="1"/>
          </p:nvPr>
        </p:nvSpPr>
        <p:spPr/>
        <p:txBody>
          <a:bodyPr/>
          <a:lstStyle/>
          <a:p>
            <a:r>
              <a:rPr lang="en-US" dirty="0"/>
              <a:t>Requirements</a:t>
            </a:r>
          </a:p>
        </p:txBody>
      </p:sp>
      <p:sp>
        <p:nvSpPr>
          <p:cNvPr id="8" name="Content Placeholder 7"/>
          <p:cNvSpPr>
            <a:spLocks noGrp="1"/>
          </p:cNvSpPr>
          <p:nvPr>
            <p:ph sz="half" idx="2"/>
          </p:nvPr>
        </p:nvSpPr>
        <p:spPr/>
        <p:txBody>
          <a:bodyPr>
            <a:normAutofit fontScale="85000" lnSpcReduction="20000"/>
          </a:bodyPr>
          <a:lstStyle/>
          <a:p>
            <a:r>
              <a:rPr lang="en-US" dirty="0"/>
              <a:t>Dependent</a:t>
            </a:r>
          </a:p>
          <a:p>
            <a:r>
              <a:rPr lang="en-US" dirty="0"/>
              <a:t>Sophomore</a:t>
            </a:r>
          </a:p>
          <a:p>
            <a:r>
              <a:rPr lang="en-US" dirty="0"/>
              <a:t>WA resident</a:t>
            </a:r>
          </a:p>
          <a:p>
            <a:r>
              <a:rPr lang="en-US" dirty="0"/>
              <a:t>Pullman Campus</a:t>
            </a:r>
          </a:p>
          <a:p>
            <a:r>
              <a:rPr lang="en-US" dirty="0"/>
              <a:t>Applied on time</a:t>
            </a:r>
          </a:p>
          <a:p>
            <a:r>
              <a:rPr lang="en-US" dirty="0"/>
              <a:t>Missed File Ready Date</a:t>
            </a:r>
          </a:p>
          <a:p>
            <a:r>
              <a:rPr lang="en-US" dirty="0"/>
              <a:t>Pell eligible </a:t>
            </a:r>
          </a:p>
          <a:p>
            <a:pPr lvl="1"/>
            <a:r>
              <a:rPr lang="en-US" dirty="0"/>
              <a:t>EFC  =  5125</a:t>
            </a:r>
          </a:p>
          <a:p>
            <a:r>
              <a:rPr lang="en-US" dirty="0"/>
              <a:t>WCG eligible</a:t>
            </a:r>
          </a:p>
          <a:p>
            <a:pPr lvl="1"/>
            <a:r>
              <a:rPr lang="en-US" dirty="0"/>
              <a:t>MFI = 70%</a:t>
            </a:r>
          </a:p>
          <a:p>
            <a:pPr>
              <a:buNone/>
            </a:pPr>
            <a:endParaRPr lang="en-US" dirty="0"/>
          </a:p>
        </p:txBody>
      </p:sp>
      <p:sp>
        <p:nvSpPr>
          <p:cNvPr id="10" name="Text Placeholder 9"/>
          <p:cNvSpPr>
            <a:spLocks noGrp="1"/>
          </p:cNvSpPr>
          <p:nvPr>
            <p:ph type="body" sz="quarter" idx="3"/>
          </p:nvPr>
        </p:nvSpPr>
        <p:spPr/>
        <p:txBody>
          <a:bodyPr/>
          <a:lstStyle/>
          <a:p>
            <a:r>
              <a:rPr lang="en-US" dirty="0"/>
              <a:t>Awards</a:t>
            </a:r>
          </a:p>
        </p:txBody>
      </p:sp>
      <p:sp>
        <p:nvSpPr>
          <p:cNvPr id="11" name="Content Placeholder 10"/>
          <p:cNvSpPr>
            <a:spLocks noGrp="1"/>
          </p:cNvSpPr>
          <p:nvPr>
            <p:ph sz="quarter" idx="4"/>
          </p:nvPr>
        </p:nvSpPr>
        <p:spPr/>
        <p:txBody>
          <a:bodyPr>
            <a:normAutofit fontScale="85000" lnSpcReduction="20000"/>
          </a:bodyPr>
          <a:lstStyle/>
          <a:p>
            <a:r>
              <a:rPr lang="en-US" sz="2800" dirty="0"/>
              <a:t>Pell Grant = $1,045</a:t>
            </a:r>
          </a:p>
          <a:p>
            <a:r>
              <a:rPr lang="en-US" sz="2800" dirty="0"/>
              <a:t>WCG = $5,337</a:t>
            </a:r>
          </a:p>
          <a:p>
            <a:r>
              <a:rPr lang="en-US" sz="2800" dirty="0"/>
              <a:t>Subsidized Loan = $4,500</a:t>
            </a:r>
          </a:p>
          <a:p>
            <a:r>
              <a:rPr lang="en-US" sz="2800" dirty="0"/>
              <a:t>Unsubsidized Loan = $2,000</a:t>
            </a:r>
          </a:p>
          <a:p>
            <a:r>
              <a:rPr lang="en-US" sz="2800" dirty="0"/>
              <a:t>Parent PLUS = $14,020</a:t>
            </a:r>
          </a:p>
          <a:p>
            <a:r>
              <a:rPr lang="en-US" sz="2800" dirty="0"/>
              <a:t>Total: $26,902</a:t>
            </a:r>
          </a:p>
          <a:p>
            <a:endParaRPr lang="en-US" dirty="0"/>
          </a:p>
        </p:txBody>
      </p:sp>
    </p:spTree>
    <p:extLst>
      <p:ext uri="{BB962C8B-B14F-4D97-AF65-F5344CB8AC3E}">
        <p14:creationId xmlns:p14="http://schemas.microsoft.com/office/powerpoint/2010/main" val="190199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 calcmode="lin" valueType="num">
                                      <p:cBhvr additive="base">
                                        <p:cTn id="3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43000"/>
          </a:xfrm>
        </p:spPr>
        <p:txBody>
          <a:bodyPr>
            <a:normAutofit/>
          </a:bodyPr>
          <a:lstStyle/>
          <a:p>
            <a:pPr algn="ctr"/>
            <a:r>
              <a:rPr lang="en-US" dirty="0"/>
              <a:t>2020-21 Packaging Plans</a:t>
            </a:r>
          </a:p>
        </p:txBody>
      </p:sp>
      <p:graphicFrame>
        <p:nvGraphicFramePr>
          <p:cNvPr id="6" name="Content Placeholder 5">
            <a:extLst>
              <a:ext uri="{FF2B5EF4-FFF2-40B4-BE49-F238E27FC236}">
                <a16:creationId xmlns:a16="http://schemas.microsoft.com/office/drawing/2014/main" id="{D3FA912B-F31B-4AE8-BB89-997A4A194213}"/>
              </a:ext>
            </a:extLst>
          </p:cNvPr>
          <p:cNvGraphicFramePr>
            <a:graphicFrameLocks noGrp="1"/>
          </p:cNvGraphicFramePr>
          <p:nvPr>
            <p:ph idx="1"/>
            <p:extLst>
              <p:ext uri="{D42A27DB-BD31-4B8C-83A1-F6EECF244321}">
                <p14:modId xmlns:p14="http://schemas.microsoft.com/office/powerpoint/2010/main" val="1016302349"/>
              </p:ext>
            </p:extLst>
          </p:nvPr>
        </p:nvGraphicFramePr>
        <p:xfrm>
          <a:off x="914400" y="2209800"/>
          <a:ext cx="7162800" cy="2895598"/>
        </p:xfrm>
        <a:graphic>
          <a:graphicData uri="http://schemas.openxmlformats.org/drawingml/2006/table">
            <a:tbl>
              <a:tblPr>
                <a:tableStyleId>{5C22544A-7EE6-4342-B048-85BDC9FD1C3A}</a:tableStyleId>
              </a:tblPr>
              <a:tblGrid>
                <a:gridCol w="2900132">
                  <a:extLst>
                    <a:ext uri="{9D8B030D-6E8A-4147-A177-3AD203B41FA5}">
                      <a16:colId xmlns:a16="http://schemas.microsoft.com/office/drawing/2014/main" val="3451504614"/>
                    </a:ext>
                  </a:extLst>
                </a:gridCol>
                <a:gridCol w="4262668">
                  <a:extLst>
                    <a:ext uri="{9D8B030D-6E8A-4147-A177-3AD203B41FA5}">
                      <a16:colId xmlns:a16="http://schemas.microsoft.com/office/drawing/2014/main" val="2203061475"/>
                    </a:ext>
                  </a:extLst>
                </a:gridCol>
              </a:tblGrid>
              <a:tr h="237071">
                <a:tc>
                  <a:txBody>
                    <a:bodyPr/>
                    <a:lstStyle/>
                    <a:p>
                      <a:pPr algn="l" fontAlgn="b"/>
                      <a:r>
                        <a:rPr lang="en-US" sz="1400" u="none" strike="noStrike">
                          <a:effectLst/>
                        </a:rPr>
                        <a:t>FA21.01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WASFA Undergraduate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95324567"/>
                  </a:ext>
                </a:extLst>
              </a:tr>
              <a:tr h="237071">
                <a:tc>
                  <a:txBody>
                    <a:bodyPr/>
                    <a:lstStyle/>
                    <a:p>
                      <a:pPr algn="l" fontAlgn="b"/>
                      <a:r>
                        <a:rPr lang="en-US" sz="1400" u="none" strike="noStrike">
                          <a:effectLst/>
                        </a:rPr>
                        <a:t>FA21.03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Undergraduate Post-Bac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5584365"/>
                  </a:ext>
                </a:extLst>
              </a:tr>
              <a:tr h="282563">
                <a:tc>
                  <a:txBody>
                    <a:bodyPr/>
                    <a:lstStyle/>
                    <a:p>
                      <a:pPr algn="l" fontAlgn="b"/>
                      <a:r>
                        <a:rPr lang="en-US" sz="1400" u="none" strike="noStrike">
                          <a:effectLst/>
                        </a:rPr>
                        <a:t>FA21.04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Resident Undergraduate On Time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4306362"/>
                  </a:ext>
                </a:extLst>
              </a:tr>
              <a:tr h="237071">
                <a:tc>
                  <a:txBody>
                    <a:bodyPr/>
                    <a:lstStyle/>
                    <a:p>
                      <a:pPr algn="l" fontAlgn="b"/>
                      <a:r>
                        <a:rPr lang="en-US" sz="1400" u="none" strike="noStrike">
                          <a:effectLst/>
                        </a:rPr>
                        <a:t>FA21.05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Resident Undergraduate Not on Time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18656830"/>
                  </a:ext>
                </a:extLst>
              </a:tr>
              <a:tr h="237071">
                <a:tc>
                  <a:txBody>
                    <a:bodyPr/>
                    <a:lstStyle/>
                    <a:p>
                      <a:pPr algn="l" fontAlgn="b"/>
                      <a:r>
                        <a:rPr lang="en-US" sz="1400" u="none" strike="noStrike">
                          <a:effectLst/>
                        </a:rPr>
                        <a:t>FA21.06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Non Resident Undergraduate On Time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5372285"/>
                  </a:ext>
                </a:extLst>
              </a:tr>
              <a:tr h="429098">
                <a:tc>
                  <a:txBody>
                    <a:bodyPr/>
                    <a:lstStyle/>
                    <a:p>
                      <a:pPr algn="l" fontAlgn="b"/>
                      <a:r>
                        <a:rPr lang="en-US" sz="1400" u="none" strike="noStrike" dirty="0">
                          <a:effectLst/>
                        </a:rPr>
                        <a:t>FA21.07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Non Resident Undergraduate Not on Time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9264251"/>
                  </a:ext>
                </a:extLst>
              </a:tr>
              <a:tr h="237071">
                <a:tc>
                  <a:txBody>
                    <a:bodyPr/>
                    <a:lstStyle/>
                    <a:p>
                      <a:pPr algn="l" fontAlgn="b"/>
                      <a:r>
                        <a:rPr lang="en-US" sz="1400" u="none" strike="noStrike">
                          <a:effectLst/>
                        </a:rPr>
                        <a:t>FA21.11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Graduate</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8332314"/>
                  </a:ext>
                </a:extLst>
              </a:tr>
              <a:tr h="237071">
                <a:tc>
                  <a:txBody>
                    <a:bodyPr/>
                    <a:lstStyle/>
                    <a:p>
                      <a:pPr algn="l" fontAlgn="b"/>
                      <a:r>
                        <a:rPr lang="en-US" sz="1400" u="none" strike="noStrike">
                          <a:effectLst/>
                        </a:rPr>
                        <a:t>FA21.21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MBA</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92709782"/>
                  </a:ext>
                </a:extLst>
              </a:tr>
              <a:tr h="287369">
                <a:tc>
                  <a:txBody>
                    <a:bodyPr/>
                    <a:lstStyle/>
                    <a:p>
                      <a:pPr algn="l" fontAlgn="b"/>
                      <a:r>
                        <a:rPr lang="en-US" sz="1400" u="none" strike="noStrike">
                          <a:effectLst/>
                        </a:rPr>
                        <a:t>FA21.31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Medical</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280505"/>
                  </a:ext>
                </a:extLst>
              </a:tr>
              <a:tr h="237071">
                <a:tc>
                  <a:txBody>
                    <a:bodyPr/>
                    <a:lstStyle/>
                    <a:p>
                      <a:pPr algn="l" fontAlgn="b"/>
                      <a:r>
                        <a:rPr lang="en-US" sz="1400" u="none" strike="noStrike">
                          <a:effectLst/>
                        </a:rPr>
                        <a:t>FA21.41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a:effectLst/>
                        </a:rPr>
                        <a:t>Pharmacy</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6450144"/>
                  </a:ext>
                </a:extLst>
              </a:tr>
              <a:tr h="237071">
                <a:tc>
                  <a:txBody>
                    <a:bodyPr/>
                    <a:lstStyle/>
                    <a:p>
                      <a:pPr algn="l" fontAlgn="b"/>
                      <a:r>
                        <a:rPr lang="en-US" sz="1400" u="none" strike="noStrike">
                          <a:effectLst/>
                        </a:rPr>
                        <a:t>FA21.51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u="none" strike="noStrike" dirty="0">
                          <a:effectLst/>
                        </a:rPr>
                        <a:t>Vet Med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8849130"/>
                  </a:ext>
                </a:extLst>
              </a:tr>
            </a:tbl>
          </a:graphicData>
        </a:graphic>
      </p:graphicFrame>
    </p:spTree>
    <p:extLst>
      <p:ext uri="{BB962C8B-B14F-4D97-AF65-F5344CB8AC3E}">
        <p14:creationId xmlns:p14="http://schemas.microsoft.com/office/powerpoint/2010/main" val="2313077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Packaging Scenario</a:t>
            </a:r>
          </a:p>
        </p:txBody>
      </p:sp>
      <p:sp>
        <p:nvSpPr>
          <p:cNvPr id="9" name="Text Placeholder 8"/>
          <p:cNvSpPr>
            <a:spLocks noGrp="1"/>
          </p:cNvSpPr>
          <p:nvPr>
            <p:ph type="body" idx="1"/>
          </p:nvPr>
        </p:nvSpPr>
        <p:spPr/>
        <p:txBody>
          <a:bodyPr/>
          <a:lstStyle/>
          <a:p>
            <a:r>
              <a:rPr lang="en-US" dirty="0"/>
              <a:t>Requirements</a:t>
            </a:r>
          </a:p>
        </p:txBody>
      </p:sp>
      <p:sp>
        <p:nvSpPr>
          <p:cNvPr id="8" name="Content Placeholder 7"/>
          <p:cNvSpPr>
            <a:spLocks noGrp="1"/>
          </p:cNvSpPr>
          <p:nvPr>
            <p:ph sz="half" idx="2"/>
          </p:nvPr>
        </p:nvSpPr>
        <p:spPr/>
        <p:txBody>
          <a:bodyPr>
            <a:normAutofit fontScale="85000" lnSpcReduction="20000"/>
          </a:bodyPr>
          <a:lstStyle/>
          <a:p>
            <a:r>
              <a:rPr lang="en-US" dirty="0"/>
              <a:t>Dependent </a:t>
            </a:r>
          </a:p>
          <a:p>
            <a:r>
              <a:rPr lang="en-US" dirty="0"/>
              <a:t>Sophomore</a:t>
            </a:r>
          </a:p>
          <a:p>
            <a:r>
              <a:rPr lang="en-US" dirty="0"/>
              <a:t>WA resident</a:t>
            </a:r>
          </a:p>
          <a:p>
            <a:r>
              <a:rPr lang="en-US" dirty="0"/>
              <a:t>Tri-Cities Campus</a:t>
            </a:r>
          </a:p>
          <a:p>
            <a:r>
              <a:rPr lang="en-US" dirty="0"/>
              <a:t>Applied on time</a:t>
            </a:r>
          </a:p>
          <a:p>
            <a:r>
              <a:rPr lang="en-US" dirty="0"/>
              <a:t>Supplied documentation on time</a:t>
            </a:r>
          </a:p>
          <a:p>
            <a:r>
              <a:rPr lang="en-US" dirty="0"/>
              <a:t>Not Pell eligible</a:t>
            </a:r>
          </a:p>
          <a:p>
            <a:pPr lvl="1"/>
            <a:r>
              <a:rPr lang="en-US" dirty="0"/>
              <a:t>EFC  =  11,050</a:t>
            </a:r>
          </a:p>
          <a:p>
            <a:r>
              <a:rPr lang="en-US" dirty="0"/>
              <a:t>Not WCG eligible</a:t>
            </a:r>
          </a:p>
          <a:p>
            <a:pPr lvl="1"/>
            <a:r>
              <a:rPr lang="en-US" dirty="0"/>
              <a:t>MFI = NA</a:t>
            </a:r>
          </a:p>
          <a:p>
            <a:pPr>
              <a:buNone/>
            </a:pPr>
            <a:endParaRPr lang="en-US" dirty="0"/>
          </a:p>
        </p:txBody>
      </p:sp>
      <p:sp>
        <p:nvSpPr>
          <p:cNvPr id="10" name="Text Placeholder 9"/>
          <p:cNvSpPr>
            <a:spLocks noGrp="1"/>
          </p:cNvSpPr>
          <p:nvPr>
            <p:ph type="body" sz="quarter" idx="3"/>
          </p:nvPr>
        </p:nvSpPr>
        <p:spPr/>
        <p:txBody>
          <a:bodyPr/>
          <a:lstStyle/>
          <a:p>
            <a:r>
              <a:rPr lang="en-US" dirty="0"/>
              <a:t>Cost-of-attendance</a:t>
            </a:r>
          </a:p>
        </p:txBody>
      </p:sp>
      <p:sp>
        <p:nvSpPr>
          <p:cNvPr id="11" name="Content Placeholder 10"/>
          <p:cNvSpPr>
            <a:spLocks noGrp="1"/>
          </p:cNvSpPr>
          <p:nvPr>
            <p:ph sz="quarter" idx="4"/>
          </p:nvPr>
        </p:nvSpPr>
        <p:spPr/>
        <p:txBody>
          <a:bodyPr>
            <a:normAutofit fontScale="85000" lnSpcReduction="20000"/>
          </a:bodyPr>
          <a:lstStyle/>
          <a:p>
            <a:r>
              <a:rPr lang="en-US" sz="3200" dirty="0"/>
              <a:t>Total = $27,114</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Student’s Package</a:t>
            </a:r>
          </a:p>
        </p:txBody>
      </p:sp>
      <p:sp>
        <p:nvSpPr>
          <p:cNvPr id="9" name="Text Placeholder 8"/>
          <p:cNvSpPr>
            <a:spLocks noGrp="1"/>
          </p:cNvSpPr>
          <p:nvPr>
            <p:ph type="body" idx="1"/>
          </p:nvPr>
        </p:nvSpPr>
        <p:spPr/>
        <p:txBody>
          <a:bodyPr/>
          <a:lstStyle/>
          <a:p>
            <a:r>
              <a:rPr lang="en-US" dirty="0"/>
              <a:t>Requirements</a:t>
            </a:r>
          </a:p>
        </p:txBody>
      </p:sp>
      <p:sp>
        <p:nvSpPr>
          <p:cNvPr id="8" name="Content Placeholder 7"/>
          <p:cNvSpPr>
            <a:spLocks noGrp="1"/>
          </p:cNvSpPr>
          <p:nvPr>
            <p:ph sz="half" idx="2"/>
          </p:nvPr>
        </p:nvSpPr>
        <p:spPr/>
        <p:txBody>
          <a:bodyPr>
            <a:normAutofit/>
          </a:bodyPr>
          <a:lstStyle/>
          <a:p>
            <a:r>
              <a:rPr lang="en-US" dirty="0"/>
              <a:t>WA resident, Dependent</a:t>
            </a:r>
          </a:p>
          <a:p>
            <a:r>
              <a:rPr lang="en-US" dirty="0"/>
              <a:t>Tri-Cities Campus</a:t>
            </a:r>
          </a:p>
          <a:p>
            <a:r>
              <a:rPr lang="en-US" dirty="0"/>
              <a:t>Applied on time</a:t>
            </a:r>
          </a:p>
          <a:p>
            <a:r>
              <a:rPr lang="en-US" dirty="0"/>
              <a:t>Supplied documentation on time</a:t>
            </a:r>
          </a:p>
          <a:p>
            <a:r>
              <a:rPr lang="en-US" dirty="0"/>
              <a:t>Not Pell eligible</a:t>
            </a:r>
          </a:p>
          <a:p>
            <a:pPr lvl="1"/>
            <a:r>
              <a:rPr lang="en-US" dirty="0"/>
              <a:t>EFC  =  11,050</a:t>
            </a:r>
          </a:p>
          <a:p>
            <a:r>
              <a:rPr lang="en-US" dirty="0"/>
              <a:t>Not WCG eligible</a:t>
            </a:r>
          </a:p>
          <a:p>
            <a:pPr lvl="1"/>
            <a:r>
              <a:rPr lang="en-US" dirty="0"/>
              <a:t>MFI = NA</a:t>
            </a:r>
          </a:p>
          <a:p>
            <a:pPr>
              <a:buNone/>
            </a:pPr>
            <a:endParaRPr lang="en-US" dirty="0"/>
          </a:p>
        </p:txBody>
      </p:sp>
      <p:sp>
        <p:nvSpPr>
          <p:cNvPr id="10" name="Text Placeholder 9"/>
          <p:cNvSpPr>
            <a:spLocks noGrp="1"/>
          </p:cNvSpPr>
          <p:nvPr>
            <p:ph type="body" sz="quarter" idx="3"/>
          </p:nvPr>
        </p:nvSpPr>
        <p:spPr/>
        <p:txBody>
          <a:bodyPr/>
          <a:lstStyle/>
          <a:p>
            <a:r>
              <a:rPr lang="en-US" dirty="0"/>
              <a:t>Awards</a:t>
            </a:r>
          </a:p>
        </p:txBody>
      </p:sp>
      <p:sp>
        <p:nvSpPr>
          <p:cNvPr id="11" name="Content Placeholder 10"/>
          <p:cNvSpPr>
            <a:spLocks noGrp="1"/>
          </p:cNvSpPr>
          <p:nvPr>
            <p:ph sz="quarter" idx="4"/>
          </p:nvPr>
        </p:nvSpPr>
        <p:spPr/>
        <p:txBody>
          <a:bodyPr>
            <a:normAutofit/>
          </a:bodyPr>
          <a:lstStyle/>
          <a:p>
            <a:r>
              <a:rPr lang="en-US" sz="2600" dirty="0"/>
              <a:t>Inst Grant = $600</a:t>
            </a:r>
          </a:p>
          <a:p>
            <a:r>
              <a:rPr lang="en-US" sz="2600" dirty="0"/>
              <a:t>Subsidized Loan = $4,500</a:t>
            </a:r>
          </a:p>
          <a:p>
            <a:r>
              <a:rPr lang="en-US" sz="2600" dirty="0"/>
              <a:t>Unsubsidized Loan = $2,000</a:t>
            </a:r>
          </a:p>
          <a:p>
            <a:r>
              <a:rPr lang="en-US" sz="2600" dirty="0"/>
              <a:t>Parent PLUS = $20,014</a:t>
            </a:r>
          </a:p>
          <a:p>
            <a:r>
              <a:rPr lang="en-US" sz="2600" dirty="0"/>
              <a:t>Total = $27,114</a:t>
            </a:r>
          </a:p>
          <a:p>
            <a:endParaRPr lang="en-US" dirty="0"/>
          </a:p>
        </p:txBody>
      </p:sp>
    </p:spTree>
    <p:extLst>
      <p:ext uri="{BB962C8B-B14F-4D97-AF65-F5344CB8AC3E}">
        <p14:creationId xmlns:p14="http://schemas.microsoft.com/office/powerpoint/2010/main" val="11059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ABC22-A7DC-4965-A97D-601E38C3A47E}"/>
              </a:ext>
            </a:extLst>
          </p:cNvPr>
          <p:cNvSpPr>
            <a:spLocks noGrp="1"/>
          </p:cNvSpPr>
          <p:nvPr>
            <p:ph type="title"/>
          </p:nvPr>
        </p:nvSpPr>
        <p:spPr/>
        <p:txBody>
          <a:bodyPr/>
          <a:lstStyle/>
          <a:p>
            <a:r>
              <a:rPr lang="en-US" dirty="0"/>
              <a:t>Packaging Scenario</a:t>
            </a:r>
          </a:p>
        </p:txBody>
      </p:sp>
      <p:sp>
        <p:nvSpPr>
          <p:cNvPr id="3" name="Text Placeholder 2">
            <a:extLst>
              <a:ext uri="{FF2B5EF4-FFF2-40B4-BE49-F238E27FC236}">
                <a16:creationId xmlns:a16="http://schemas.microsoft.com/office/drawing/2014/main" id="{9E300347-FBCA-4C8E-B74F-11DBCF54A180}"/>
              </a:ext>
            </a:extLst>
          </p:cNvPr>
          <p:cNvSpPr>
            <a:spLocks noGrp="1"/>
          </p:cNvSpPr>
          <p:nvPr>
            <p:ph type="body" idx="1"/>
          </p:nvPr>
        </p:nvSpPr>
        <p:spPr/>
        <p:txBody>
          <a:bodyPr/>
          <a:lstStyle/>
          <a:p>
            <a:r>
              <a:rPr lang="en-US" dirty="0"/>
              <a:t>Requirements</a:t>
            </a:r>
          </a:p>
        </p:txBody>
      </p:sp>
      <p:sp>
        <p:nvSpPr>
          <p:cNvPr id="4" name="Content Placeholder 3">
            <a:extLst>
              <a:ext uri="{FF2B5EF4-FFF2-40B4-BE49-F238E27FC236}">
                <a16:creationId xmlns:a16="http://schemas.microsoft.com/office/drawing/2014/main" id="{251B87FE-1BC6-4E9F-BFB8-99815BAE7D1C}"/>
              </a:ext>
            </a:extLst>
          </p:cNvPr>
          <p:cNvSpPr>
            <a:spLocks noGrp="1"/>
          </p:cNvSpPr>
          <p:nvPr>
            <p:ph sz="half" idx="2"/>
          </p:nvPr>
        </p:nvSpPr>
        <p:spPr/>
        <p:txBody>
          <a:bodyPr/>
          <a:lstStyle/>
          <a:p>
            <a:r>
              <a:rPr lang="en-US" dirty="0" err="1"/>
              <a:t>Wa</a:t>
            </a:r>
            <a:r>
              <a:rPr lang="en-US" dirty="0"/>
              <a:t> resident</a:t>
            </a:r>
          </a:p>
          <a:p>
            <a:r>
              <a:rPr lang="en-US" dirty="0"/>
              <a:t>Independent, Junior</a:t>
            </a:r>
          </a:p>
          <a:p>
            <a:r>
              <a:rPr lang="en-US" dirty="0"/>
              <a:t>Pullman Campus</a:t>
            </a:r>
          </a:p>
          <a:p>
            <a:r>
              <a:rPr lang="en-US" dirty="0"/>
              <a:t>Met All Deadlines</a:t>
            </a:r>
          </a:p>
          <a:p>
            <a:r>
              <a:rPr lang="en-US" dirty="0"/>
              <a:t>No Pell Eligibility, EFC 6000</a:t>
            </a:r>
          </a:p>
          <a:p>
            <a:r>
              <a:rPr lang="en-US" dirty="0"/>
              <a:t>CB eligible</a:t>
            </a:r>
          </a:p>
          <a:p>
            <a:r>
              <a:rPr lang="en-US" dirty="0"/>
              <a:t>WCG eligibility – 70%</a:t>
            </a:r>
          </a:p>
          <a:p>
            <a:endParaRPr lang="en-US" dirty="0"/>
          </a:p>
          <a:p>
            <a:endParaRPr lang="en-US" dirty="0"/>
          </a:p>
        </p:txBody>
      </p:sp>
      <p:sp>
        <p:nvSpPr>
          <p:cNvPr id="5" name="Text Placeholder 4">
            <a:extLst>
              <a:ext uri="{FF2B5EF4-FFF2-40B4-BE49-F238E27FC236}">
                <a16:creationId xmlns:a16="http://schemas.microsoft.com/office/drawing/2014/main" id="{DFE8EE94-F673-4F33-B457-4D75ACDC7C86}"/>
              </a:ext>
            </a:extLst>
          </p:cNvPr>
          <p:cNvSpPr>
            <a:spLocks noGrp="1"/>
          </p:cNvSpPr>
          <p:nvPr>
            <p:ph type="body" sz="quarter" idx="3"/>
          </p:nvPr>
        </p:nvSpPr>
        <p:spPr/>
        <p:txBody>
          <a:bodyPr/>
          <a:lstStyle/>
          <a:p>
            <a:r>
              <a:rPr lang="en-US" dirty="0"/>
              <a:t>Cost-of-attendance</a:t>
            </a:r>
          </a:p>
        </p:txBody>
      </p:sp>
      <p:sp>
        <p:nvSpPr>
          <p:cNvPr id="6" name="Content Placeholder 5">
            <a:extLst>
              <a:ext uri="{FF2B5EF4-FFF2-40B4-BE49-F238E27FC236}">
                <a16:creationId xmlns:a16="http://schemas.microsoft.com/office/drawing/2014/main" id="{33EF2888-8C8A-4E9E-ABBD-7918786D4B09}"/>
              </a:ext>
            </a:extLst>
          </p:cNvPr>
          <p:cNvSpPr>
            <a:spLocks noGrp="1"/>
          </p:cNvSpPr>
          <p:nvPr>
            <p:ph sz="quarter" idx="4"/>
          </p:nvPr>
        </p:nvSpPr>
        <p:spPr/>
        <p:txBody>
          <a:bodyPr/>
          <a:lstStyle/>
          <a:p>
            <a:r>
              <a:rPr lang="en-US" dirty="0"/>
              <a:t>$28,190</a:t>
            </a:r>
          </a:p>
        </p:txBody>
      </p:sp>
    </p:spTree>
    <p:extLst>
      <p:ext uri="{BB962C8B-B14F-4D97-AF65-F5344CB8AC3E}">
        <p14:creationId xmlns:p14="http://schemas.microsoft.com/office/powerpoint/2010/main" val="1060501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1BD13-CD04-49C1-9479-F5751F77D2FA}"/>
              </a:ext>
            </a:extLst>
          </p:cNvPr>
          <p:cNvSpPr>
            <a:spLocks noGrp="1"/>
          </p:cNvSpPr>
          <p:nvPr>
            <p:ph type="title"/>
          </p:nvPr>
        </p:nvSpPr>
        <p:spPr/>
        <p:txBody>
          <a:bodyPr/>
          <a:lstStyle/>
          <a:p>
            <a:r>
              <a:rPr lang="en-US" dirty="0"/>
              <a:t>Student’s Package</a:t>
            </a:r>
          </a:p>
        </p:txBody>
      </p:sp>
      <p:sp>
        <p:nvSpPr>
          <p:cNvPr id="3" name="Text Placeholder 2">
            <a:extLst>
              <a:ext uri="{FF2B5EF4-FFF2-40B4-BE49-F238E27FC236}">
                <a16:creationId xmlns:a16="http://schemas.microsoft.com/office/drawing/2014/main" id="{A54AF13F-179C-4DE7-B76C-CCF93D05A396}"/>
              </a:ext>
            </a:extLst>
          </p:cNvPr>
          <p:cNvSpPr>
            <a:spLocks noGrp="1"/>
          </p:cNvSpPr>
          <p:nvPr>
            <p:ph type="body" idx="1"/>
          </p:nvPr>
        </p:nvSpPr>
        <p:spPr/>
        <p:txBody>
          <a:bodyPr/>
          <a:lstStyle/>
          <a:p>
            <a:r>
              <a:rPr lang="en-US" dirty="0"/>
              <a:t>Requirements</a:t>
            </a:r>
          </a:p>
        </p:txBody>
      </p:sp>
      <p:sp>
        <p:nvSpPr>
          <p:cNvPr id="4" name="Content Placeholder 3">
            <a:extLst>
              <a:ext uri="{FF2B5EF4-FFF2-40B4-BE49-F238E27FC236}">
                <a16:creationId xmlns:a16="http://schemas.microsoft.com/office/drawing/2014/main" id="{58BEF3CD-42E1-470C-95A4-67A33FB7E291}"/>
              </a:ext>
            </a:extLst>
          </p:cNvPr>
          <p:cNvSpPr>
            <a:spLocks noGrp="1"/>
          </p:cNvSpPr>
          <p:nvPr>
            <p:ph sz="half" idx="2"/>
          </p:nvPr>
        </p:nvSpPr>
        <p:spPr/>
        <p:txBody>
          <a:bodyPr>
            <a:normAutofit lnSpcReduction="10000"/>
          </a:bodyPr>
          <a:lstStyle/>
          <a:p>
            <a:r>
              <a:rPr lang="en-US" dirty="0" err="1"/>
              <a:t>Wa</a:t>
            </a:r>
            <a:r>
              <a:rPr lang="en-US" dirty="0"/>
              <a:t> resident</a:t>
            </a:r>
          </a:p>
          <a:p>
            <a:r>
              <a:rPr lang="en-US" dirty="0"/>
              <a:t>Independent, Junior</a:t>
            </a:r>
          </a:p>
          <a:p>
            <a:r>
              <a:rPr lang="en-US" dirty="0"/>
              <a:t>Awarded Crimson Transfer </a:t>
            </a:r>
            <a:r>
              <a:rPr lang="en-US" dirty="0" err="1"/>
              <a:t>Awd</a:t>
            </a:r>
            <a:endParaRPr lang="en-US" dirty="0"/>
          </a:p>
          <a:p>
            <a:r>
              <a:rPr lang="en-US" dirty="0"/>
              <a:t>Pullman Campus</a:t>
            </a:r>
          </a:p>
          <a:p>
            <a:r>
              <a:rPr lang="en-US" dirty="0"/>
              <a:t>Met All Deadlines</a:t>
            </a:r>
          </a:p>
          <a:p>
            <a:r>
              <a:rPr lang="en-US" dirty="0"/>
              <a:t>No Pell Eligibility, EFC 6000</a:t>
            </a:r>
          </a:p>
          <a:p>
            <a:r>
              <a:rPr lang="en-US" dirty="0"/>
              <a:t>CB eligible</a:t>
            </a:r>
          </a:p>
          <a:p>
            <a:r>
              <a:rPr lang="en-US" dirty="0"/>
              <a:t>WCG eligibility – 70%</a:t>
            </a:r>
          </a:p>
          <a:p>
            <a:endParaRPr lang="en-US" dirty="0"/>
          </a:p>
        </p:txBody>
      </p:sp>
      <p:sp>
        <p:nvSpPr>
          <p:cNvPr id="5" name="Text Placeholder 4">
            <a:extLst>
              <a:ext uri="{FF2B5EF4-FFF2-40B4-BE49-F238E27FC236}">
                <a16:creationId xmlns:a16="http://schemas.microsoft.com/office/drawing/2014/main" id="{5181BA17-095B-429D-84D1-7AD8AF48069B}"/>
              </a:ext>
            </a:extLst>
          </p:cNvPr>
          <p:cNvSpPr>
            <a:spLocks noGrp="1"/>
          </p:cNvSpPr>
          <p:nvPr>
            <p:ph type="body" sz="quarter" idx="3"/>
          </p:nvPr>
        </p:nvSpPr>
        <p:spPr/>
        <p:txBody>
          <a:bodyPr/>
          <a:lstStyle/>
          <a:p>
            <a:r>
              <a:rPr lang="en-US" dirty="0"/>
              <a:t>Awards</a:t>
            </a:r>
          </a:p>
        </p:txBody>
      </p:sp>
      <p:sp>
        <p:nvSpPr>
          <p:cNvPr id="6" name="Content Placeholder 5">
            <a:extLst>
              <a:ext uri="{FF2B5EF4-FFF2-40B4-BE49-F238E27FC236}">
                <a16:creationId xmlns:a16="http://schemas.microsoft.com/office/drawing/2014/main" id="{A7D6B39F-FD97-4405-9FDB-EE1D38A3F661}"/>
              </a:ext>
            </a:extLst>
          </p:cNvPr>
          <p:cNvSpPr>
            <a:spLocks noGrp="1"/>
          </p:cNvSpPr>
          <p:nvPr>
            <p:ph sz="quarter" idx="4"/>
          </p:nvPr>
        </p:nvSpPr>
        <p:spPr>
          <a:xfrm>
            <a:off x="4572000" y="2563972"/>
            <a:ext cx="3703320" cy="3378200"/>
          </a:xfrm>
        </p:spPr>
        <p:txBody>
          <a:bodyPr>
            <a:normAutofit lnSpcReduction="10000"/>
          </a:bodyPr>
          <a:lstStyle/>
          <a:p>
            <a:r>
              <a:rPr lang="en-US" dirty="0"/>
              <a:t>Crimson Transfer </a:t>
            </a:r>
            <a:r>
              <a:rPr lang="en-US" dirty="0" err="1"/>
              <a:t>Awd</a:t>
            </a:r>
            <a:r>
              <a:rPr lang="en-US" dirty="0"/>
              <a:t> - $2000</a:t>
            </a:r>
          </a:p>
          <a:p>
            <a:r>
              <a:rPr lang="en-US" dirty="0"/>
              <a:t>WCG Award - $5,337</a:t>
            </a:r>
          </a:p>
          <a:p>
            <a:r>
              <a:rPr lang="en-US" dirty="0"/>
              <a:t>Institutional Grant - $3,500</a:t>
            </a:r>
          </a:p>
          <a:p>
            <a:r>
              <a:rPr lang="en-US" dirty="0"/>
              <a:t>Subsidized Loan - $5,500</a:t>
            </a:r>
          </a:p>
          <a:p>
            <a:r>
              <a:rPr lang="en-US" dirty="0"/>
              <a:t>Unsubsidized Loan - $7,000</a:t>
            </a:r>
          </a:p>
          <a:p>
            <a:r>
              <a:rPr lang="en-US" dirty="0"/>
              <a:t>Total - $23,337</a:t>
            </a:r>
          </a:p>
        </p:txBody>
      </p:sp>
    </p:spTree>
    <p:extLst>
      <p:ext uri="{BB962C8B-B14F-4D97-AF65-F5344CB8AC3E}">
        <p14:creationId xmlns:p14="http://schemas.microsoft.com/office/powerpoint/2010/main" val="251154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4BB75-EB51-46CC-BBF4-9D755761B6E9}"/>
              </a:ext>
            </a:extLst>
          </p:cNvPr>
          <p:cNvSpPr>
            <a:spLocks noGrp="1"/>
          </p:cNvSpPr>
          <p:nvPr>
            <p:ph type="title"/>
          </p:nvPr>
        </p:nvSpPr>
        <p:spPr/>
        <p:txBody>
          <a:bodyPr/>
          <a:lstStyle/>
          <a:p>
            <a:r>
              <a:rPr lang="en-US" dirty="0"/>
              <a:t>Packaging Scenario</a:t>
            </a:r>
          </a:p>
        </p:txBody>
      </p:sp>
      <p:sp>
        <p:nvSpPr>
          <p:cNvPr id="3" name="Text Placeholder 2">
            <a:extLst>
              <a:ext uri="{FF2B5EF4-FFF2-40B4-BE49-F238E27FC236}">
                <a16:creationId xmlns:a16="http://schemas.microsoft.com/office/drawing/2014/main" id="{AE1AD4F5-FCFA-47A1-8093-2E26C43F4238}"/>
              </a:ext>
            </a:extLst>
          </p:cNvPr>
          <p:cNvSpPr>
            <a:spLocks noGrp="1"/>
          </p:cNvSpPr>
          <p:nvPr>
            <p:ph type="body" idx="1"/>
          </p:nvPr>
        </p:nvSpPr>
        <p:spPr/>
        <p:txBody>
          <a:bodyPr/>
          <a:lstStyle/>
          <a:p>
            <a:r>
              <a:rPr lang="en-US" dirty="0"/>
              <a:t>Requirements</a:t>
            </a:r>
          </a:p>
        </p:txBody>
      </p:sp>
      <p:sp>
        <p:nvSpPr>
          <p:cNvPr id="4" name="Content Placeholder 3">
            <a:extLst>
              <a:ext uri="{FF2B5EF4-FFF2-40B4-BE49-F238E27FC236}">
                <a16:creationId xmlns:a16="http://schemas.microsoft.com/office/drawing/2014/main" id="{56D65F44-E91B-4AD6-AA2A-AB683A59C3A8}"/>
              </a:ext>
            </a:extLst>
          </p:cNvPr>
          <p:cNvSpPr>
            <a:spLocks noGrp="1"/>
          </p:cNvSpPr>
          <p:nvPr>
            <p:ph sz="half" idx="2"/>
          </p:nvPr>
        </p:nvSpPr>
        <p:spPr/>
        <p:txBody>
          <a:bodyPr>
            <a:normAutofit lnSpcReduction="10000"/>
          </a:bodyPr>
          <a:lstStyle/>
          <a:p>
            <a:r>
              <a:rPr lang="en-US" dirty="0"/>
              <a:t>WASFA Student</a:t>
            </a:r>
          </a:p>
          <a:p>
            <a:r>
              <a:rPr lang="en-US" dirty="0"/>
              <a:t>Awarded the Vancouver AA </a:t>
            </a:r>
          </a:p>
          <a:p>
            <a:r>
              <a:rPr lang="en-US" dirty="0"/>
              <a:t>Dependent</a:t>
            </a:r>
          </a:p>
          <a:p>
            <a:r>
              <a:rPr lang="en-US" dirty="0"/>
              <a:t>Vancouver Campus</a:t>
            </a:r>
          </a:p>
          <a:p>
            <a:r>
              <a:rPr lang="en-US" dirty="0"/>
              <a:t>Did not meet FAFSA priority date</a:t>
            </a:r>
          </a:p>
          <a:p>
            <a:r>
              <a:rPr lang="en-US" dirty="0"/>
              <a:t>No verification needed</a:t>
            </a:r>
          </a:p>
          <a:p>
            <a:r>
              <a:rPr lang="en-US" dirty="0"/>
              <a:t>EFC – 3000</a:t>
            </a:r>
          </a:p>
          <a:p>
            <a:r>
              <a:rPr lang="en-US" dirty="0"/>
              <a:t>CB Eligible &amp; MFI – 60%</a:t>
            </a:r>
          </a:p>
          <a:p>
            <a:pPr marL="0" indent="0">
              <a:buNone/>
            </a:pPr>
            <a:endParaRPr lang="en-US" dirty="0"/>
          </a:p>
        </p:txBody>
      </p:sp>
      <p:sp>
        <p:nvSpPr>
          <p:cNvPr id="5" name="Text Placeholder 4">
            <a:extLst>
              <a:ext uri="{FF2B5EF4-FFF2-40B4-BE49-F238E27FC236}">
                <a16:creationId xmlns:a16="http://schemas.microsoft.com/office/drawing/2014/main" id="{2DEA1944-8A16-40CD-9698-6096BE562FCE}"/>
              </a:ext>
            </a:extLst>
          </p:cNvPr>
          <p:cNvSpPr>
            <a:spLocks noGrp="1"/>
          </p:cNvSpPr>
          <p:nvPr>
            <p:ph type="body" sz="quarter" idx="3"/>
          </p:nvPr>
        </p:nvSpPr>
        <p:spPr/>
        <p:txBody>
          <a:bodyPr/>
          <a:lstStyle/>
          <a:p>
            <a:r>
              <a:rPr lang="en-US" dirty="0"/>
              <a:t>Cost-of-attendance</a:t>
            </a:r>
          </a:p>
        </p:txBody>
      </p:sp>
      <p:sp>
        <p:nvSpPr>
          <p:cNvPr id="6" name="Content Placeholder 5">
            <a:extLst>
              <a:ext uri="{FF2B5EF4-FFF2-40B4-BE49-F238E27FC236}">
                <a16:creationId xmlns:a16="http://schemas.microsoft.com/office/drawing/2014/main" id="{72F93A68-9D29-4160-95B0-01A8BB2FD1A7}"/>
              </a:ext>
            </a:extLst>
          </p:cNvPr>
          <p:cNvSpPr>
            <a:spLocks noGrp="1"/>
          </p:cNvSpPr>
          <p:nvPr>
            <p:ph sz="quarter" idx="4"/>
          </p:nvPr>
        </p:nvSpPr>
        <p:spPr/>
        <p:txBody>
          <a:bodyPr>
            <a:normAutofit lnSpcReduction="10000"/>
          </a:bodyPr>
          <a:lstStyle/>
          <a:p>
            <a:r>
              <a:rPr lang="en-US" dirty="0"/>
              <a:t>$26,902</a:t>
            </a:r>
          </a:p>
        </p:txBody>
      </p:sp>
    </p:spTree>
    <p:extLst>
      <p:ext uri="{BB962C8B-B14F-4D97-AF65-F5344CB8AC3E}">
        <p14:creationId xmlns:p14="http://schemas.microsoft.com/office/powerpoint/2010/main" val="2995541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1BE6C-FA4E-4DAE-BC73-812E46608251}"/>
              </a:ext>
            </a:extLst>
          </p:cNvPr>
          <p:cNvSpPr>
            <a:spLocks noGrp="1"/>
          </p:cNvSpPr>
          <p:nvPr>
            <p:ph type="title"/>
          </p:nvPr>
        </p:nvSpPr>
        <p:spPr/>
        <p:txBody>
          <a:bodyPr/>
          <a:lstStyle/>
          <a:p>
            <a:r>
              <a:rPr lang="en-US" dirty="0"/>
              <a:t>Student’s Package</a:t>
            </a:r>
          </a:p>
        </p:txBody>
      </p:sp>
      <p:sp>
        <p:nvSpPr>
          <p:cNvPr id="3" name="Text Placeholder 2">
            <a:extLst>
              <a:ext uri="{FF2B5EF4-FFF2-40B4-BE49-F238E27FC236}">
                <a16:creationId xmlns:a16="http://schemas.microsoft.com/office/drawing/2014/main" id="{8FC883A5-DE1E-420D-8842-FC90BD370E2F}"/>
              </a:ext>
            </a:extLst>
          </p:cNvPr>
          <p:cNvSpPr>
            <a:spLocks noGrp="1"/>
          </p:cNvSpPr>
          <p:nvPr>
            <p:ph type="body" idx="1"/>
          </p:nvPr>
        </p:nvSpPr>
        <p:spPr/>
        <p:txBody>
          <a:bodyPr/>
          <a:lstStyle/>
          <a:p>
            <a:r>
              <a:rPr lang="en-US" dirty="0"/>
              <a:t>Requirements</a:t>
            </a:r>
          </a:p>
        </p:txBody>
      </p:sp>
      <p:sp>
        <p:nvSpPr>
          <p:cNvPr id="4" name="Content Placeholder 3">
            <a:extLst>
              <a:ext uri="{FF2B5EF4-FFF2-40B4-BE49-F238E27FC236}">
                <a16:creationId xmlns:a16="http://schemas.microsoft.com/office/drawing/2014/main" id="{4961035F-48BE-44CB-86BE-FE03E43C76A6}"/>
              </a:ext>
            </a:extLst>
          </p:cNvPr>
          <p:cNvSpPr>
            <a:spLocks noGrp="1"/>
          </p:cNvSpPr>
          <p:nvPr>
            <p:ph sz="half" idx="2"/>
          </p:nvPr>
        </p:nvSpPr>
        <p:spPr/>
        <p:txBody>
          <a:bodyPr>
            <a:normAutofit lnSpcReduction="10000"/>
          </a:bodyPr>
          <a:lstStyle/>
          <a:p>
            <a:r>
              <a:rPr lang="en-US" dirty="0"/>
              <a:t>WASFA Student</a:t>
            </a:r>
          </a:p>
          <a:p>
            <a:r>
              <a:rPr lang="en-US" dirty="0"/>
              <a:t>Awarded the Vancouver AA </a:t>
            </a:r>
          </a:p>
          <a:p>
            <a:r>
              <a:rPr lang="en-US" dirty="0"/>
              <a:t>Dependent</a:t>
            </a:r>
          </a:p>
          <a:p>
            <a:r>
              <a:rPr lang="en-US" dirty="0"/>
              <a:t>Vancouver Campus</a:t>
            </a:r>
          </a:p>
          <a:p>
            <a:r>
              <a:rPr lang="en-US" dirty="0"/>
              <a:t>Did not meet FAFSA priority date</a:t>
            </a:r>
          </a:p>
          <a:p>
            <a:r>
              <a:rPr lang="en-US" dirty="0"/>
              <a:t>No verification needed</a:t>
            </a:r>
          </a:p>
          <a:p>
            <a:r>
              <a:rPr lang="en-US" dirty="0"/>
              <a:t>EFC – 3000</a:t>
            </a:r>
          </a:p>
          <a:p>
            <a:r>
              <a:rPr lang="en-US" dirty="0"/>
              <a:t>CB Eligible &amp; MFI – 60%</a:t>
            </a:r>
          </a:p>
          <a:p>
            <a:endParaRPr lang="en-US" dirty="0"/>
          </a:p>
        </p:txBody>
      </p:sp>
      <p:sp>
        <p:nvSpPr>
          <p:cNvPr id="5" name="Text Placeholder 4">
            <a:extLst>
              <a:ext uri="{FF2B5EF4-FFF2-40B4-BE49-F238E27FC236}">
                <a16:creationId xmlns:a16="http://schemas.microsoft.com/office/drawing/2014/main" id="{C10C59DD-4F4B-4D81-AD94-3FACEE35ACC4}"/>
              </a:ext>
            </a:extLst>
          </p:cNvPr>
          <p:cNvSpPr>
            <a:spLocks noGrp="1"/>
          </p:cNvSpPr>
          <p:nvPr>
            <p:ph type="body" sz="quarter" idx="3"/>
          </p:nvPr>
        </p:nvSpPr>
        <p:spPr/>
        <p:txBody>
          <a:bodyPr/>
          <a:lstStyle/>
          <a:p>
            <a:r>
              <a:rPr lang="en-US" dirty="0"/>
              <a:t>Awards</a:t>
            </a:r>
          </a:p>
        </p:txBody>
      </p:sp>
      <p:sp>
        <p:nvSpPr>
          <p:cNvPr id="6" name="Content Placeholder 5">
            <a:extLst>
              <a:ext uri="{FF2B5EF4-FFF2-40B4-BE49-F238E27FC236}">
                <a16:creationId xmlns:a16="http://schemas.microsoft.com/office/drawing/2014/main" id="{0C9263C7-C565-423F-8648-583DD4AECCC1}"/>
              </a:ext>
            </a:extLst>
          </p:cNvPr>
          <p:cNvSpPr>
            <a:spLocks noGrp="1"/>
          </p:cNvSpPr>
          <p:nvPr>
            <p:ph sz="quarter" idx="4"/>
          </p:nvPr>
        </p:nvSpPr>
        <p:spPr/>
        <p:txBody>
          <a:bodyPr>
            <a:normAutofit lnSpcReduction="10000"/>
          </a:bodyPr>
          <a:lstStyle/>
          <a:p>
            <a:r>
              <a:rPr lang="en-US" dirty="0"/>
              <a:t>Vancouver AA - $3000</a:t>
            </a:r>
          </a:p>
          <a:p>
            <a:r>
              <a:rPr lang="en-US" dirty="0"/>
              <a:t>WCG Award - $7,472</a:t>
            </a:r>
          </a:p>
          <a:p>
            <a:r>
              <a:rPr lang="en-US" dirty="0"/>
              <a:t>College Bound Award - $3,702</a:t>
            </a:r>
          </a:p>
          <a:p>
            <a:r>
              <a:rPr lang="en-US" dirty="0"/>
              <a:t>Total = $14,174</a:t>
            </a:r>
          </a:p>
        </p:txBody>
      </p:sp>
    </p:spTree>
    <p:extLst>
      <p:ext uri="{BB962C8B-B14F-4D97-AF65-F5344CB8AC3E}">
        <p14:creationId xmlns:p14="http://schemas.microsoft.com/office/powerpoint/2010/main" val="416448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A3B4DD1-A351-4C1A-896A-3260BDD72FC3}"/>
              </a:ext>
            </a:extLst>
          </p:cNvPr>
          <p:cNvSpPr>
            <a:spLocks noGrp="1"/>
          </p:cNvSpPr>
          <p:nvPr>
            <p:ph type="title"/>
          </p:nvPr>
        </p:nvSpPr>
        <p:spPr/>
        <p:txBody>
          <a:bodyPr/>
          <a:lstStyle/>
          <a:p>
            <a:r>
              <a:rPr lang="en-US" dirty="0"/>
              <a:t>Reminders……..	</a:t>
            </a:r>
          </a:p>
        </p:txBody>
      </p:sp>
      <p:sp>
        <p:nvSpPr>
          <p:cNvPr id="8" name="Content Placeholder 7">
            <a:extLst>
              <a:ext uri="{FF2B5EF4-FFF2-40B4-BE49-F238E27FC236}">
                <a16:creationId xmlns:a16="http://schemas.microsoft.com/office/drawing/2014/main" id="{8010B100-3592-44A6-A9AA-48BBDEE72421}"/>
              </a:ext>
            </a:extLst>
          </p:cNvPr>
          <p:cNvSpPr>
            <a:spLocks noGrp="1"/>
          </p:cNvSpPr>
          <p:nvPr>
            <p:ph idx="1"/>
          </p:nvPr>
        </p:nvSpPr>
        <p:spPr/>
        <p:txBody>
          <a:bodyPr>
            <a:normAutofit lnSpcReduction="10000"/>
          </a:bodyPr>
          <a:lstStyle/>
          <a:p>
            <a:r>
              <a:rPr lang="en-US" dirty="0"/>
              <a:t>Regardless of institutional deadlines, if the student is eligible, they will receive:</a:t>
            </a:r>
          </a:p>
          <a:p>
            <a:pPr lvl="1">
              <a:buFont typeface="Arial" panose="020B0604020202020204" pitchFamily="34" charset="0"/>
              <a:buChar char="•"/>
            </a:pPr>
            <a:r>
              <a:rPr lang="en-US" dirty="0"/>
              <a:t>Federal Pell Grant </a:t>
            </a:r>
            <a:r>
              <a:rPr lang="en-US" sz="1600" dirty="0"/>
              <a:t>(if only receiving non federal/state aid, can be </a:t>
            </a:r>
            <a:r>
              <a:rPr lang="en-US" sz="1600" dirty="0" err="1"/>
              <a:t>overawarded</a:t>
            </a:r>
            <a:r>
              <a:rPr lang="en-US" sz="1600" dirty="0"/>
              <a:t>)</a:t>
            </a:r>
          </a:p>
          <a:p>
            <a:pPr lvl="1"/>
            <a:r>
              <a:rPr lang="en-US" dirty="0"/>
              <a:t>Washington College Grant (WCG)</a:t>
            </a:r>
          </a:p>
          <a:p>
            <a:pPr lvl="1"/>
            <a:r>
              <a:rPr lang="en-US" dirty="0"/>
              <a:t>Washington College Bound Scholarship (CB)</a:t>
            </a:r>
          </a:p>
          <a:p>
            <a:pPr lvl="1"/>
            <a:r>
              <a:rPr lang="en-US" dirty="0"/>
              <a:t>Federal Loans</a:t>
            </a:r>
          </a:p>
          <a:p>
            <a:pPr marL="201168" lvl="1" indent="0">
              <a:buNone/>
            </a:pPr>
            <a:r>
              <a:rPr lang="en-US" dirty="0"/>
              <a:t>2020-21 awarding levels for Pell Grant, WCG, and CB have not been finalized.</a:t>
            </a:r>
          </a:p>
          <a:p>
            <a:pPr marL="201168" lvl="1" indent="0">
              <a:buNone/>
            </a:pPr>
            <a:r>
              <a:rPr lang="en-US" dirty="0"/>
              <a:t>Common reasons why a student will be repackaged are due to changes to:</a:t>
            </a:r>
          </a:p>
          <a:p>
            <a:pPr lvl="1"/>
            <a:r>
              <a:rPr lang="en-US" dirty="0"/>
              <a:t>EFC or MFI</a:t>
            </a:r>
          </a:p>
          <a:p>
            <a:pPr lvl="1"/>
            <a:r>
              <a:rPr lang="en-US" dirty="0"/>
              <a:t>Residency</a:t>
            </a:r>
          </a:p>
          <a:p>
            <a:pPr lvl="1"/>
            <a:r>
              <a:rPr lang="en-US" dirty="0"/>
              <a:t>Career</a:t>
            </a:r>
          </a:p>
          <a:p>
            <a:pPr lvl="1"/>
            <a:r>
              <a:rPr lang="en-US" dirty="0"/>
              <a:t>Campus</a:t>
            </a:r>
          </a:p>
          <a:p>
            <a:pPr lvl="1"/>
            <a:r>
              <a:rPr lang="en-US" dirty="0"/>
              <a:t>PJ</a:t>
            </a:r>
          </a:p>
          <a:p>
            <a:pPr lvl="1"/>
            <a:endParaRPr lang="en-US" dirty="0"/>
          </a:p>
          <a:p>
            <a:pPr marL="0" indent="0">
              <a:buNone/>
            </a:pPr>
            <a:endParaRPr lang="en-US" dirty="0"/>
          </a:p>
        </p:txBody>
      </p:sp>
    </p:spTree>
    <p:extLst>
      <p:ext uri="{BB962C8B-B14F-4D97-AF65-F5344CB8AC3E}">
        <p14:creationId xmlns:p14="http://schemas.microsoft.com/office/powerpoint/2010/main" val="3237021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A86F339-3520-47E2-B534-16597BE63190}"/>
              </a:ext>
            </a:extLst>
          </p:cNvPr>
          <p:cNvSpPr>
            <a:spLocks noGrp="1"/>
          </p:cNvSpPr>
          <p:nvPr>
            <p:ph type="title"/>
          </p:nvPr>
        </p:nvSpPr>
        <p:spPr/>
        <p:txBody>
          <a:bodyPr/>
          <a:lstStyle/>
          <a:p>
            <a:r>
              <a:rPr lang="en-US" dirty="0"/>
              <a:t>Tools &amp; Resources</a:t>
            </a:r>
          </a:p>
        </p:txBody>
      </p:sp>
      <p:sp>
        <p:nvSpPr>
          <p:cNvPr id="8" name="Content Placeholder 7">
            <a:extLst>
              <a:ext uri="{FF2B5EF4-FFF2-40B4-BE49-F238E27FC236}">
                <a16:creationId xmlns:a16="http://schemas.microsoft.com/office/drawing/2014/main" id="{F6A13061-90C0-4B47-997C-627A5CC8912B}"/>
              </a:ext>
            </a:extLst>
          </p:cNvPr>
          <p:cNvSpPr>
            <a:spLocks noGrp="1"/>
          </p:cNvSpPr>
          <p:nvPr>
            <p:ph idx="1"/>
          </p:nvPr>
        </p:nvSpPr>
        <p:spPr/>
        <p:txBody>
          <a:bodyPr/>
          <a:lstStyle/>
          <a:p>
            <a:pPr>
              <a:buFont typeface="Wingdings" panose="05000000000000000000" pitchFamily="2" charset="2"/>
              <a:buChar char="v"/>
            </a:pPr>
            <a:r>
              <a:rPr lang="en-US" dirty="0"/>
              <a:t>SFS 411&gt;Packaging Section&gt;2020-21 Packaging Information:</a:t>
            </a:r>
          </a:p>
          <a:p>
            <a:endParaRPr lang="en-US" dirty="0"/>
          </a:p>
        </p:txBody>
      </p:sp>
      <p:pic>
        <p:nvPicPr>
          <p:cNvPr id="9" name="Picture 8">
            <a:extLst>
              <a:ext uri="{FF2B5EF4-FFF2-40B4-BE49-F238E27FC236}">
                <a16:creationId xmlns:a16="http://schemas.microsoft.com/office/drawing/2014/main" id="{32A16BCF-4E35-4917-9545-865D5C5075F0}"/>
              </a:ext>
            </a:extLst>
          </p:cNvPr>
          <p:cNvPicPr>
            <a:picLocks noChangeAspect="1"/>
          </p:cNvPicPr>
          <p:nvPr/>
        </p:nvPicPr>
        <p:blipFill>
          <a:blip r:embed="rId3"/>
          <a:stretch>
            <a:fillRect/>
          </a:stretch>
        </p:blipFill>
        <p:spPr>
          <a:xfrm>
            <a:off x="266700" y="2523215"/>
            <a:ext cx="8610600" cy="3345879"/>
          </a:xfrm>
          <a:prstGeom prst="rect">
            <a:avLst/>
          </a:prstGeom>
        </p:spPr>
      </p:pic>
    </p:spTree>
    <p:extLst>
      <p:ext uri="{BB962C8B-B14F-4D97-AF65-F5344CB8AC3E}">
        <p14:creationId xmlns:p14="http://schemas.microsoft.com/office/powerpoint/2010/main" val="564477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Questions</a:t>
            </a:r>
            <a:endParaRPr lang="en-US" dirty="0"/>
          </a:p>
        </p:txBody>
      </p:sp>
      <p:sp>
        <p:nvSpPr>
          <p:cNvPr id="6" name="Text Placeholder 5"/>
          <p:cNvSpPr>
            <a:spLocks noGrp="1"/>
          </p:cNvSpPr>
          <p:nvPr>
            <p:ph type="body" sz="half" idx="2"/>
          </p:nvPr>
        </p:nvSpPr>
        <p:spPr/>
        <p:txBody>
          <a:bodyPr/>
          <a:lstStyle/>
          <a:p>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t>2020-21 Target </a:t>
            </a:r>
            <a:r>
              <a:rPr lang="en-US" sz="4000" dirty="0"/>
              <a:t>Packaging Timelines</a:t>
            </a:r>
          </a:p>
        </p:txBody>
      </p:sp>
      <p:graphicFrame>
        <p:nvGraphicFramePr>
          <p:cNvPr id="6" name="Content Placeholder 5">
            <a:extLst>
              <a:ext uri="{FF2B5EF4-FFF2-40B4-BE49-F238E27FC236}">
                <a16:creationId xmlns:a16="http://schemas.microsoft.com/office/drawing/2014/main" id="{623FB1B4-DFEC-4141-8C26-A29A30DF81F2}"/>
              </a:ext>
            </a:extLst>
          </p:cNvPr>
          <p:cNvGraphicFramePr>
            <a:graphicFrameLocks noGrp="1"/>
          </p:cNvGraphicFramePr>
          <p:nvPr>
            <p:ph idx="1"/>
            <p:extLst>
              <p:ext uri="{D42A27DB-BD31-4B8C-83A1-F6EECF244321}">
                <p14:modId xmlns:p14="http://schemas.microsoft.com/office/powerpoint/2010/main" val="2562672122"/>
              </p:ext>
            </p:extLst>
          </p:nvPr>
        </p:nvGraphicFramePr>
        <p:xfrm>
          <a:off x="822325" y="2362199"/>
          <a:ext cx="7543799" cy="2655926"/>
        </p:xfrm>
        <a:graphic>
          <a:graphicData uri="http://schemas.openxmlformats.org/drawingml/2006/table">
            <a:tbl>
              <a:tblPr>
                <a:tableStyleId>{5C22544A-7EE6-4342-B048-85BDC9FD1C3A}</a:tableStyleId>
              </a:tblPr>
              <a:tblGrid>
                <a:gridCol w="2280396">
                  <a:extLst>
                    <a:ext uri="{9D8B030D-6E8A-4147-A177-3AD203B41FA5}">
                      <a16:colId xmlns:a16="http://schemas.microsoft.com/office/drawing/2014/main" val="2861197023"/>
                    </a:ext>
                  </a:extLst>
                </a:gridCol>
                <a:gridCol w="2058521">
                  <a:extLst>
                    <a:ext uri="{9D8B030D-6E8A-4147-A177-3AD203B41FA5}">
                      <a16:colId xmlns:a16="http://schemas.microsoft.com/office/drawing/2014/main" val="3895888042"/>
                    </a:ext>
                  </a:extLst>
                </a:gridCol>
                <a:gridCol w="3204882">
                  <a:extLst>
                    <a:ext uri="{9D8B030D-6E8A-4147-A177-3AD203B41FA5}">
                      <a16:colId xmlns:a16="http://schemas.microsoft.com/office/drawing/2014/main" val="2366421716"/>
                    </a:ext>
                  </a:extLst>
                </a:gridCol>
              </a:tblGrid>
              <a:tr h="431800">
                <a:tc>
                  <a:txBody>
                    <a:bodyPr/>
                    <a:lstStyle/>
                    <a:p>
                      <a:pPr algn="l" fontAlgn="b"/>
                      <a:r>
                        <a:rPr lang="en-US" sz="1600" u="none" strike="noStrike" dirty="0">
                          <a:effectLst/>
                        </a:rPr>
                        <a:t>Monday, February 3rd, 2020</a:t>
                      </a:r>
                      <a:endParaRPr lang="en-US" sz="1600" b="1" i="0" u="none" strike="noStrike" dirty="0">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Monday, February 10th , 2020</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Monday, February 24th, 2020</a:t>
                      </a:r>
                      <a:endParaRPr lang="en-US" sz="1600" b="1" i="0" u="none" strike="noStrike">
                        <a:solidFill>
                          <a:srgbClr val="000000"/>
                        </a:solidFill>
                        <a:effectLst/>
                        <a:latin typeface="Calibri" panose="020F0502020204030204" pitchFamily="34" charset="0"/>
                      </a:endParaRPr>
                    </a:p>
                  </a:txBody>
                  <a:tcPr marL="9245" marR="9245" marT="9245" marB="0" anchor="b"/>
                </a:tc>
                <a:extLst>
                  <a:ext uri="{0D108BD9-81ED-4DB2-BD59-A6C34878D82A}">
                    <a16:rowId xmlns:a16="http://schemas.microsoft.com/office/drawing/2014/main" val="442913820"/>
                  </a:ext>
                </a:extLst>
              </a:tr>
              <a:tr h="431800">
                <a:tc>
                  <a:txBody>
                    <a:bodyPr/>
                    <a:lstStyle/>
                    <a:p>
                      <a:pPr algn="l" fontAlgn="b"/>
                      <a:r>
                        <a:rPr lang="en-US" sz="1600" u="none" strike="noStrike">
                          <a:effectLst/>
                        </a:rPr>
                        <a:t>Group 1</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Group 2</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Group 3</a:t>
                      </a:r>
                      <a:endParaRPr lang="en-US" sz="1600" b="1" i="0" u="none" strike="noStrike">
                        <a:solidFill>
                          <a:srgbClr val="000000"/>
                        </a:solidFill>
                        <a:effectLst/>
                        <a:latin typeface="Calibri" panose="020F0502020204030204" pitchFamily="34" charset="0"/>
                      </a:endParaRPr>
                    </a:p>
                  </a:txBody>
                  <a:tcPr marL="9245" marR="9245" marT="9245" marB="0" anchor="b"/>
                </a:tc>
                <a:extLst>
                  <a:ext uri="{0D108BD9-81ED-4DB2-BD59-A6C34878D82A}">
                    <a16:rowId xmlns:a16="http://schemas.microsoft.com/office/drawing/2014/main" val="1859403419"/>
                  </a:ext>
                </a:extLst>
              </a:tr>
              <a:tr h="1295401">
                <a:tc>
                  <a:txBody>
                    <a:bodyPr/>
                    <a:lstStyle/>
                    <a:p>
                      <a:pPr algn="l" fontAlgn="b"/>
                      <a:r>
                        <a:rPr lang="en-US" sz="1600" u="none" strike="noStrike">
                          <a:effectLst/>
                        </a:rPr>
                        <a:t>Vet Med &amp; Pharmacy</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Undergraduate: Non Resident  on time and not on time &amp; Resident Need, Not on Time</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Resident Undergraduate On Time - Institutional Grant Eligible, Cougar Commitment Eligible</a:t>
                      </a:r>
                      <a:endParaRPr lang="en-US" sz="1600" b="1" i="0" u="none" strike="noStrike">
                        <a:solidFill>
                          <a:srgbClr val="000000"/>
                        </a:solidFill>
                        <a:effectLst/>
                        <a:latin typeface="Calibri" panose="020F0502020204030204" pitchFamily="34" charset="0"/>
                      </a:endParaRPr>
                    </a:p>
                  </a:txBody>
                  <a:tcPr marL="9245" marR="9245" marT="9245" marB="0" anchor="b"/>
                </a:tc>
                <a:extLst>
                  <a:ext uri="{0D108BD9-81ED-4DB2-BD59-A6C34878D82A}">
                    <a16:rowId xmlns:a16="http://schemas.microsoft.com/office/drawing/2014/main" val="3045129555"/>
                  </a:ext>
                </a:extLst>
              </a:tr>
              <a:tr h="431800">
                <a:tc>
                  <a:txBody>
                    <a:bodyPr/>
                    <a:lstStyle/>
                    <a:p>
                      <a:pPr algn="l" fontAlgn="b"/>
                      <a:r>
                        <a:rPr lang="en-US" sz="1600" u="none" strike="noStrike">
                          <a:effectLst/>
                        </a:rPr>
                        <a:t>MBA &amp; Graduate Students</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a:effectLst/>
                        </a:rPr>
                        <a:t>Post Bac</a:t>
                      </a:r>
                      <a:endParaRPr lang="en-US" sz="1600" b="1" i="0" u="none" strike="noStrike">
                        <a:solidFill>
                          <a:srgbClr val="000000"/>
                        </a:solidFill>
                        <a:effectLst/>
                        <a:latin typeface="Calibri" panose="020F0502020204030204" pitchFamily="34" charset="0"/>
                      </a:endParaRPr>
                    </a:p>
                  </a:txBody>
                  <a:tcPr marL="9245" marR="9245" marT="9245" marB="0" anchor="b"/>
                </a:tc>
                <a:tc>
                  <a:txBody>
                    <a:bodyPr/>
                    <a:lstStyle/>
                    <a:p>
                      <a:pPr algn="l" fontAlgn="b"/>
                      <a:r>
                        <a:rPr lang="en-US" sz="1600" u="none" strike="noStrike" dirty="0">
                          <a:effectLst/>
                        </a:rPr>
                        <a:t>Medical Students</a:t>
                      </a:r>
                      <a:endParaRPr lang="en-US" sz="1600" b="1" i="0" u="none" strike="noStrike" dirty="0">
                        <a:solidFill>
                          <a:srgbClr val="000000"/>
                        </a:solidFill>
                        <a:effectLst/>
                        <a:latin typeface="Calibri" panose="020F0502020204030204" pitchFamily="34" charset="0"/>
                      </a:endParaRPr>
                    </a:p>
                  </a:txBody>
                  <a:tcPr marL="9245" marR="9245" marT="9245" marB="0" anchor="b"/>
                </a:tc>
                <a:extLst>
                  <a:ext uri="{0D108BD9-81ED-4DB2-BD59-A6C34878D82A}">
                    <a16:rowId xmlns:a16="http://schemas.microsoft.com/office/drawing/2014/main" val="764099178"/>
                  </a:ext>
                </a:extLst>
              </a:tr>
            </a:tbl>
          </a:graphicData>
        </a:graphic>
      </p:graphicFrame>
    </p:spTree>
    <p:extLst>
      <p:ext uri="{BB962C8B-B14F-4D97-AF65-F5344CB8AC3E}">
        <p14:creationId xmlns:p14="http://schemas.microsoft.com/office/powerpoint/2010/main" val="367080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19E6B-6BB2-4174-BBE4-CD3ECAE86BDE}"/>
              </a:ext>
            </a:extLst>
          </p:cNvPr>
          <p:cNvSpPr>
            <a:spLocks noGrp="1"/>
          </p:cNvSpPr>
          <p:nvPr>
            <p:ph type="title"/>
          </p:nvPr>
        </p:nvSpPr>
        <p:spPr/>
        <p:txBody>
          <a:bodyPr>
            <a:normAutofit/>
          </a:bodyPr>
          <a:lstStyle/>
          <a:p>
            <a:r>
              <a:rPr lang="en-US" sz="3200" dirty="0"/>
              <a:t>Undergraduate Resident On Time Packaging</a:t>
            </a:r>
          </a:p>
        </p:txBody>
      </p:sp>
      <p:sp>
        <p:nvSpPr>
          <p:cNvPr id="3" name="Content Placeholder 2">
            <a:extLst>
              <a:ext uri="{FF2B5EF4-FFF2-40B4-BE49-F238E27FC236}">
                <a16:creationId xmlns:a16="http://schemas.microsoft.com/office/drawing/2014/main" id="{99109BD3-3194-4069-92B0-04F063DE10A7}"/>
              </a:ext>
            </a:extLst>
          </p:cNvPr>
          <p:cNvSpPr>
            <a:spLocks noGrp="1"/>
          </p:cNvSpPr>
          <p:nvPr>
            <p:ph idx="1"/>
          </p:nvPr>
        </p:nvSpPr>
        <p:spPr/>
        <p:txBody>
          <a:bodyPr>
            <a:normAutofit/>
          </a:bodyPr>
          <a:lstStyle/>
          <a:p>
            <a:pPr lvl="1"/>
            <a:r>
              <a:rPr lang="en-US" sz="1600" dirty="0">
                <a:latin typeface="+mj-lt"/>
              </a:rPr>
              <a:t>Washington College Grant eligibility expanded to 100% MFI and </a:t>
            </a:r>
            <a:r>
              <a:rPr lang="en-US" sz="1600" u="sng" dirty="0">
                <a:latin typeface="+mj-lt"/>
              </a:rPr>
              <a:t>no deadlines to receive WCG apply if student qualifies</a:t>
            </a:r>
            <a:r>
              <a:rPr lang="en-US" sz="1600" dirty="0">
                <a:latin typeface="+mj-lt"/>
              </a:rPr>
              <a:t>, see chart below.</a:t>
            </a:r>
          </a:p>
          <a:p>
            <a:pPr lvl="1"/>
            <a:r>
              <a:rPr lang="en-US" sz="1600" dirty="0">
                <a:latin typeface="+mj-lt"/>
              </a:rPr>
              <a:t>WCG MFI ranges of 55%-65%, eligible for College Bound Award, MFI ranges of 70%-100%, entitled to WCG award but no CB award.</a:t>
            </a:r>
          </a:p>
          <a:p>
            <a:pPr lvl="1"/>
            <a:r>
              <a:rPr lang="en-US" sz="1600" dirty="0">
                <a:latin typeface="+mj-lt"/>
              </a:rPr>
              <a:t>Students who are Pell Eligible and or WCG at MFI range of 70% or lower are eligible for Cougar Commitment grant.</a:t>
            </a:r>
          </a:p>
          <a:p>
            <a:pPr lvl="1"/>
            <a:r>
              <a:rPr lang="en-US" sz="1600" dirty="0">
                <a:latin typeface="+mj-lt"/>
              </a:rPr>
              <a:t>Students receiving</a:t>
            </a:r>
            <a:r>
              <a:rPr lang="en-US" sz="1600" u="sng" dirty="0">
                <a:latin typeface="+mj-lt"/>
              </a:rPr>
              <a:t> only WCG</a:t>
            </a:r>
            <a:r>
              <a:rPr lang="en-US" sz="1600" dirty="0">
                <a:latin typeface="+mj-lt"/>
              </a:rPr>
              <a:t> at MFI of 70% or higher are eligible for an Institutional Grant based on MFI range below:</a:t>
            </a:r>
          </a:p>
          <a:p>
            <a:pPr lvl="2"/>
            <a:r>
              <a:rPr lang="en-US" sz="1600" dirty="0">
                <a:latin typeface="+mj-lt"/>
              </a:rPr>
              <a:t>75% MFI – eligible for $3500</a:t>
            </a:r>
          </a:p>
          <a:p>
            <a:pPr lvl="2"/>
            <a:r>
              <a:rPr lang="en-US" sz="1600" dirty="0">
                <a:latin typeface="+mj-lt"/>
              </a:rPr>
              <a:t>100% MFI – eligible for $2500</a:t>
            </a:r>
          </a:p>
          <a:p>
            <a:pPr lvl="1"/>
            <a:r>
              <a:rPr lang="en-US" sz="1600" dirty="0">
                <a:latin typeface="+mj-lt"/>
              </a:rPr>
              <a:t>Resident Undergraduate Students who are not eligible for Pell Grant and or Washington College Grant, with an EFC of 12,000 or lower, who meet all institutional deadlines, will be awarded funding based on the Institutional Grant awarding chart.</a:t>
            </a:r>
          </a:p>
          <a:p>
            <a:endParaRPr lang="en-US" dirty="0"/>
          </a:p>
        </p:txBody>
      </p:sp>
    </p:spTree>
    <p:extLst>
      <p:ext uri="{BB962C8B-B14F-4D97-AF65-F5344CB8AC3E}">
        <p14:creationId xmlns:p14="http://schemas.microsoft.com/office/powerpoint/2010/main" val="167377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524000"/>
          </a:xfrm>
        </p:spPr>
        <p:txBody>
          <a:bodyPr>
            <a:normAutofit/>
          </a:bodyPr>
          <a:lstStyle/>
          <a:p>
            <a:r>
              <a:rPr lang="en-US" sz="3600" dirty="0"/>
              <a:t>Washington College Grant Awarding Chart</a:t>
            </a:r>
          </a:p>
        </p:txBody>
      </p:sp>
      <p:pic>
        <p:nvPicPr>
          <p:cNvPr id="4" name="Picture 3">
            <a:extLst>
              <a:ext uri="{FF2B5EF4-FFF2-40B4-BE49-F238E27FC236}">
                <a16:creationId xmlns:a16="http://schemas.microsoft.com/office/drawing/2014/main" id="{F7D57622-FF95-4E12-92AF-9DF3BB516699}"/>
              </a:ext>
            </a:extLst>
          </p:cNvPr>
          <p:cNvPicPr>
            <a:picLocks noChangeAspect="1"/>
          </p:cNvPicPr>
          <p:nvPr/>
        </p:nvPicPr>
        <p:blipFill>
          <a:blip r:embed="rId2"/>
          <a:stretch>
            <a:fillRect/>
          </a:stretch>
        </p:blipFill>
        <p:spPr>
          <a:xfrm>
            <a:off x="37352" y="2667000"/>
            <a:ext cx="8615830" cy="1447800"/>
          </a:xfrm>
          <a:prstGeom prst="rect">
            <a:avLst/>
          </a:prstGeom>
        </p:spPr>
      </p:pic>
    </p:spTree>
    <p:extLst>
      <p:ext uri="{BB962C8B-B14F-4D97-AF65-F5344CB8AC3E}">
        <p14:creationId xmlns:p14="http://schemas.microsoft.com/office/powerpoint/2010/main" val="188708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C0451-07A4-43BB-B6E3-29FF6176C740}"/>
              </a:ext>
            </a:extLst>
          </p:cNvPr>
          <p:cNvSpPr>
            <a:spLocks noGrp="1"/>
          </p:cNvSpPr>
          <p:nvPr>
            <p:ph type="title"/>
          </p:nvPr>
        </p:nvSpPr>
        <p:spPr/>
        <p:txBody>
          <a:bodyPr>
            <a:normAutofit/>
          </a:bodyPr>
          <a:lstStyle/>
          <a:p>
            <a:r>
              <a:rPr lang="en-US" sz="2800" dirty="0"/>
              <a:t>Washington College Grant &amp; CB Awarding Chart</a:t>
            </a:r>
          </a:p>
        </p:txBody>
      </p:sp>
      <p:pic>
        <p:nvPicPr>
          <p:cNvPr id="4" name="Content Placeholder 3">
            <a:extLst>
              <a:ext uri="{FF2B5EF4-FFF2-40B4-BE49-F238E27FC236}">
                <a16:creationId xmlns:a16="http://schemas.microsoft.com/office/drawing/2014/main" id="{1C619BAA-67FA-42C9-8D55-13B91CE86B80}"/>
              </a:ext>
            </a:extLst>
          </p:cNvPr>
          <p:cNvPicPr>
            <a:picLocks noGrp="1" noChangeAspect="1"/>
          </p:cNvPicPr>
          <p:nvPr>
            <p:ph idx="1"/>
          </p:nvPr>
        </p:nvPicPr>
        <p:blipFill>
          <a:blip r:embed="rId2"/>
          <a:stretch>
            <a:fillRect/>
          </a:stretch>
        </p:blipFill>
        <p:spPr>
          <a:xfrm>
            <a:off x="1038588" y="2819400"/>
            <a:ext cx="7360829" cy="1568788"/>
          </a:xfrm>
          <a:prstGeom prst="rect">
            <a:avLst/>
          </a:prstGeom>
        </p:spPr>
      </p:pic>
    </p:spTree>
    <p:extLst>
      <p:ext uri="{BB962C8B-B14F-4D97-AF65-F5344CB8AC3E}">
        <p14:creationId xmlns:p14="http://schemas.microsoft.com/office/powerpoint/2010/main" val="4263735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Need Grant Chart</a:t>
            </a:r>
          </a:p>
        </p:txBody>
      </p:sp>
      <p:pic>
        <p:nvPicPr>
          <p:cNvPr id="8" name="Content Placeholder 7"/>
          <p:cNvPicPr>
            <a:picLocks noGrp="1" noChangeAspect="1"/>
          </p:cNvPicPr>
          <p:nvPr>
            <p:ph idx="1"/>
          </p:nvPr>
        </p:nvPicPr>
        <p:blipFill>
          <a:blip r:embed="rId2"/>
          <a:stretch>
            <a:fillRect/>
          </a:stretch>
        </p:blipFill>
        <p:spPr>
          <a:xfrm>
            <a:off x="1661943" y="1846263"/>
            <a:ext cx="5864564" cy="4022725"/>
          </a:xfrm>
          <a:prstGeom prst="rect">
            <a:avLst/>
          </a:prstGeom>
        </p:spPr>
      </p:pic>
    </p:spTree>
    <p:extLst>
      <p:ext uri="{BB962C8B-B14F-4D97-AF65-F5344CB8AC3E}">
        <p14:creationId xmlns:p14="http://schemas.microsoft.com/office/powerpoint/2010/main" val="45679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C318E-96D5-4CB3-AAD4-F8A6C6D16742}"/>
              </a:ext>
            </a:extLst>
          </p:cNvPr>
          <p:cNvSpPr>
            <a:spLocks noGrp="1"/>
          </p:cNvSpPr>
          <p:nvPr>
            <p:ph type="title"/>
          </p:nvPr>
        </p:nvSpPr>
        <p:spPr/>
        <p:txBody>
          <a:bodyPr>
            <a:normAutofit/>
          </a:bodyPr>
          <a:lstStyle/>
          <a:p>
            <a:r>
              <a:rPr lang="en-US" sz="4000" dirty="0"/>
              <a:t>Median Family Income Levels Chart</a:t>
            </a:r>
          </a:p>
        </p:txBody>
      </p:sp>
      <p:pic>
        <p:nvPicPr>
          <p:cNvPr id="4" name="Content Placeholder 3">
            <a:extLst>
              <a:ext uri="{FF2B5EF4-FFF2-40B4-BE49-F238E27FC236}">
                <a16:creationId xmlns:a16="http://schemas.microsoft.com/office/drawing/2014/main" id="{CC3F23C8-887F-4629-AC37-58F864AC5A19}"/>
              </a:ext>
            </a:extLst>
          </p:cNvPr>
          <p:cNvPicPr>
            <a:picLocks noGrp="1" noChangeAspect="1"/>
          </p:cNvPicPr>
          <p:nvPr>
            <p:ph idx="1"/>
          </p:nvPr>
        </p:nvPicPr>
        <p:blipFill>
          <a:blip r:embed="rId3"/>
          <a:stretch>
            <a:fillRect/>
          </a:stretch>
        </p:blipFill>
        <p:spPr>
          <a:xfrm>
            <a:off x="1787000" y="1846263"/>
            <a:ext cx="5614450" cy="4022725"/>
          </a:xfrm>
          <a:prstGeom prst="rect">
            <a:avLst/>
          </a:prstGeom>
        </p:spPr>
      </p:pic>
    </p:spTree>
    <p:extLst>
      <p:ext uri="{BB962C8B-B14F-4D97-AF65-F5344CB8AC3E}">
        <p14:creationId xmlns:p14="http://schemas.microsoft.com/office/powerpoint/2010/main" val="1806901576"/>
      </p:ext>
    </p:extLst>
  </p:cSld>
  <p:clrMapOvr>
    <a:masterClrMapping/>
  </p:clrMapOvr>
</p:sld>
</file>

<file path=ppt/theme/theme1.xml><?xml version="1.0" encoding="utf-8"?>
<a:theme xmlns:a="http://schemas.openxmlformats.org/drawingml/2006/main" name="Retrospec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2224</TotalTime>
  <Words>1824</Words>
  <Application>Microsoft Office PowerPoint</Application>
  <PresentationFormat>On-screen Show (4:3)</PresentationFormat>
  <Paragraphs>348</Paragraphs>
  <Slides>38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Wingdings</vt:lpstr>
      <vt:lpstr>Retrospect</vt:lpstr>
      <vt:lpstr>2020-21 PACKAGING &amp; ESTIMATES TRAINING</vt:lpstr>
      <vt:lpstr>Topics for today:</vt:lpstr>
      <vt:lpstr>2020-21 Packaging Plans</vt:lpstr>
      <vt:lpstr>2020-21 Target Packaging Timelines</vt:lpstr>
      <vt:lpstr>Undergraduate Resident On Time Packaging</vt:lpstr>
      <vt:lpstr>Washington College Grant Awarding Chart</vt:lpstr>
      <vt:lpstr>Washington College Grant &amp; CB Awarding Chart</vt:lpstr>
      <vt:lpstr>State Need Grant Chart</vt:lpstr>
      <vt:lpstr>Median Family Income Levels Chart</vt:lpstr>
      <vt:lpstr>State Need Grant</vt:lpstr>
      <vt:lpstr>Where to see MFI in myWSU</vt:lpstr>
      <vt:lpstr>PowerPoint Presentation</vt:lpstr>
      <vt:lpstr>Family Size for More Than One Family Member in College</vt:lpstr>
      <vt:lpstr>How Income Levels are Determined</vt:lpstr>
      <vt:lpstr>CB &amp; WCG Eligibility Infor…. </vt:lpstr>
      <vt:lpstr>Packaging Variables</vt:lpstr>
      <vt:lpstr>Packaging Variables</vt:lpstr>
      <vt:lpstr>Reminders with Expansion of WCG Program</vt:lpstr>
      <vt:lpstr>Packaging Reminders for other Groups</vt:lpstr>
      <vt:lpstr>Cost of Attendance/Budgets</vt:lpstr>
      <vt:lpstr>2020-21 On-Time Dates for equity funding that applies</vt:lpstr>
      <vt:lpstr>Grant Funding Groups </vt:lpstr>
      <vt:lpstr>Awards outside of Cougar Commitment and Institutional Grant</vt:lpstr>
      <vt:lpstr>Financial Aid Estimates</vt:lpstr>
      <vt:lpstr>Estimates Reminders </vt:lpstr>
      <vt:lpstr>Packaging Scenarios</vt:lpstr>
      <vt:lpstr>Student’s Package……</vt:lpstr>
      <vt:lpstr>Packaging Scenario</vt:lpstr>
      <vt:lpstr>Student’s Package</vt:lpstr>
      <vt:lpstr>Packaging Scenario</vt:lpstr>
      <vt:lpstr>Student’s Package</vt:lpstr>
      <vt:lpstr>Packaging Scenario</vt:lpstr>
      <vt:lpstr>Student’s Package</vt:lpstr>
      <vt:lpstr>Packaging Scenario</vt:lpstr>
      <vt:lpstr>Student’s Package</vt:lpstr>
      <vt:lpstr>Reminders…….. </vt:lpstr>
      <vt:lpstr>Tools &amp; Resources</vt:lpstr>
      <vt:lpstr>Questions</vt:lpstr>
    </vt:vector>
  </TitlesOfParts>
  <Company>Washington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randiroo</dc:creator>
  <cp:lastModifiedBy>Sinha, Nirav Eric</cp:lastModifiedBy>
  <cp:revision>144</cp:revision>
  <cp:lastPrinted>2020-01-21T15:32:02Z</cp:lastPrinted>
  <dcterms:created xsi:type="dcterms:W3CDTF">2014-02-12T16:48:24Z</dcterms:created>
  <dcterms:modified xsi:type="dcterms:W3CDTF">2020-01-25T01:26:34Z</dcterms:modified>
</cp:coreProperties>
</file>